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74" r:id="rId4"/>
    <p:sldId id="260" r:id="rId5"/>
    <p:sldId id="275" r:id="rId6"/>
    <p:sldId id="261" r:id="rId7"/>
    <p:sldId id="262" r:id="rId8"/>
    <p:sldId id="264" r:id="rId9"/>
    <p:sldId id="265" r:id="rId10"/>
    <p:sldId id="267" r:id="rId11"/>
    <p:sldId id="266" r:id="rId12"/>
    <p:sldId id="268" r:id="rId13"/>
    <p:sldId id="276" r:id="rId14"/>
    <p:sldId id="278" r:id="rId15"/>
    <p:sldId id="279" r:id="rId16"/>
    <p:sldId id="270" r:id="rId17"/>
    <p:sldId id="280" r:id="rId18"/>
    <p:sldId id="272" r:id="rId19"/>
    <p:sldId id="273" r:id="rId20"/>
  </p:sldIdLst>
  <p:sldSz cx="103759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C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autoAdjust="0"/>
    <p:restoredTop sz="79282" autoAdjust="0"/>
  </p:normalViewPr>
  <p:slideViewPr>
    <p:cSldViewPr>
      <p:cViewPr>
        <p:scale>
          <a:sx n="104" d="100"/>
          <a:sy n="104" d="100"/>
        </p:scale>
        <p:origin x="520"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202B9B-AA91-4857-9945-DD917E9E791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E272B59-FBB1-4265-AC4D-5E7CC9B760AB}">
      <dgm:prSet custT="1"/>
      <dgm:spPr/>
      <dgm:t>
        <a:bodyPr/>
        <a:lstStyle/>
        <a:p>
          <a:pPr>
            <a:lnSpc>
              <a:spcPct val="100000"/>
            </a:lnSpc>
          </a:pPr>
          <a:r>
            <a:rPr lang="en-US" sz="1400" dirty="0">
              <a:latin typeface="+mn-lt"/>
              <a:cs typeface="Times New Roman" panose="02020603050405020304" pitchFamily="18" charset="0"/>
            </a:rPr>
            <a:t>Develop a predictive model of biological age using NHANES biomarker and lifestyle data.</a:t>
          </a:r>
        </a:p>
      </dgm:t>
    </dgm:pt>
    <dgm:pt modelId="{B2C79730-77F3-4E05-8091-08AC371E799B}" type="parTrans" cxnId="{DA6370AC-E538-4A2C-B541-7A87C9A6731D}">
      <dgm:prSet/>
      <dgm:spPr/>
      <dgm:t>
        <a:bodyPr/>
        <a:lstStyle/>
        <a:p>
          <a:endParaRPr lang="en-US"/>
        </a:p>
      </dgm:t>
    </dgm:pt>
    <dgm:pt modelId="{9E19F49F-A931-4FCD-9B58-3B3F6CAADAB8}" type="sibTrans" cxnId="{DA6370AC-E538-4A2C-B541-7A87C9A6731D}">
      <dgm:prSet/>
      <dgm:spPr/>
      <dgm:t>
        <a:bodyPr/>
        <a:lstStyle/>
        <a:p>
          <a:pPr>
            <a:lnSpc>
              <a:spcPct val="100000"/>
            </a:lnSpc>
          </a:pPr>
          <a:endParaRPr lang="en-US"/>
        </a:p>
      </dgm:t>
    </dgm:pt>
    <dgm:pt modelId="{116194A2-F6D6-4162-B374-877B1B383919}">
      <dgm:prSet custT="1"/>
      <dgm:spPr/>
      <dgm:t>
        <a:bodyPr/>
        <a:lstStyle/>
        <a:p>
          <a:pPr>
            <a:lnSpc>
              <a:spcPct val="100000"/>
            </a:lnSpc>
          </a:pPr>
          <a:r>
            <a:rPr lang="en-US" sz="1400" dirty="0">
              <a:latin typeface="+mn-lt"/>
              <a:cs typeface="Times New Roman" panose="02020603050405020304" pitchFamily="18" charset="0"/>
            </a:rPr>
            <a:t>Identify key predictors of accelerated aging, including age, telomere length, C-reactive protein (CRP), vitamin D, and self-reported health.</a:t>
          </a:r>
        </a:p>
      </dgm:t>
    </dgm:pt>
    <dgm:pt modelId="{2323A9BE-BE97-4BC4-885B-E2719F15ADB6}" type="parTrans" cxnId="{1026AFCE-8DC0-42A0-9A49-DCD2CAAD71FD}">
      <dgm:prSet/>
      <dgm:spPr/>
      <dgm:t>
        <a:bodyPr/>
        <a:lstStyle/>
        <a:p>
          <a:endParaRPr lang="en-US"/>
        </a:p>
      </dgm:t>
    </dgm:pt>
    <dgm:pt modelId="{95641AA2-A291-4ADF-AAE4-8D9516A7992F}" type="sibTrans" cxnId="{1026AFCE-8DC0-42A0-9A49-DCD2CAAD71FD}">
      <dgm:prSet/>
      <dgm:spPr/>
      <dgm:t>
        <a:bodyPr/>
        <a:lstStyle/>
        <a:p>
          <a:pPr>
            <a:lnSpc>
              <a:spcPct val="100000"/>
            </a:lnSpc>
          </a:pPr>
          <a:endParaRPr lang="en-US"/>
        </a:p>
      </dgm:t>
    </dgm:pt>
    <dgm:pt modelId="{7C59D649-DD49-4214-B4D8-295A8D52819C}">
      <dgm:prSet custT="1"/>
      <dgm:spPr/>
      <dgm:t>
        <a:bodyPr/>
        <a:lstStyle/>
        <a:p>
          <a:pPr>
            <a:lnSpc>
              <a:spcPct val="100000"/>
            </a:lnSpc>
          </a:pPr>
          <a:r>
            <a:rPr lang="en-US" sz="1400" dirty="0">
              <a:latin typeface="+mn-lt"/>
              <a:cs typeface="Times New Roman" panose="02020603050405020304" pitchFamily="18" charset="0"/>
            </a:rPr>
            <a:t>Compare the accuracy of linear regression and machine learning models (e.g., Random Forest, Bagged Trees).</a:t>
          </a:r>
        </a:p>
      </dgm:t>
    </dgm:pt>
    <dgm:pt modelId="{203866E3-53C1-424B-9233-64E768AA3F76}" type="parTrans" cxnId="{A5A7C09B-3260-479B-B698-B25B6A231382}">
      <dgm:prSet/>
      <dgm:spPr/>
      <dgm:t>
        <a:bodyPr/>
        <a:lstStyle/>
        <a:p>
          <a:endParaRPr lang="en-US"/>
        </a:p>
      </dgm:t>
    </dgm:pt>
    <dgm:pt modelId="{60A9B76D-B7E9-468D-87DA-53739EA161CC}" type="sibTrans" cxnId="{A5A7C09B-3260-479B-B698-B25B6A231382}">
      <dgm:prSet/>
      <dgm:spPr/>
      <dgm:t>
        <a:bodyPr/>
        <a:lstStyle/>
        <a:p>
          <a:pPr>
            <a:lnSpc>
              <a:spcPct val="100000"/>
            </a:lnSpc>
          </a:pPr>
          <a:endParaRPr lang="en-US"/>
        </a:p>
      </dgm:t>
    </dgm:pt>
    <dgm:pt modelId="{4428BDBD-A026-46F0-BE6A-E206C13632F8}">
      <dgm:prSet custT="1"/>
      <dgm:spPr/>
      <dgm:t>
        <a:bodyPr/>
        <a:lstStyle/>
        <a:p>
          <a:pPr marL="0" lvl="0" indent="0" algn="l"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mn-lt"/>
              <a:ea typeface="+mn-ea"/>
              <a:cs typeface="Times New Roman" panose="02020603050405020304" pitchFamily="18" charset="0"/>
            </a:rPr>
            <a:t>Support future health strategies by highlighting modifiable aging factors (e.g., physical activity, inflammation).</a:t>
          </a:r>
        </a:p>
      </dgm:t>
    </dgm:pt>
    <dgm:pt modelId="{ABF9807B-D2EC-46F2-B0AF-6A35C4B6D31C}" type="parTrans" cxnId="{4E1198BD-4817-4B49-B4A9-63DE12D388E6}">
      <dgm:prSet/>
      <dgm:spPr/>
      <dgm:t>
        <a:bodyPr/>
        <a:lstStyle/>
        <a:p>
          <a:endParaRPr lang="en-US"/>
        </a:p>
      </dgm:t>
    </dgm:pt>
    <dgm:pt modelId="{35B0734D-2DE9-4A74-A59B-1CC655C863E1}" type="sibTrans" cxnId="{4E1198BD-4817-4B49-B4A9-63DE12D388E6}">
      <dgm:prSet/>
      <dgm:spPr/>
      <dgm:t>
        <a:bodyPr/>
        <a:lstStyle/>
        <a:p>
          <a:endParaRPr lang="en-US"/>
        </a:p>
      </dgm:t>
    </dgm:pt>
    <dgm:pt modelId="{998D0222-ACF9-4A73-B6A2-5655DF3195CB}" type="pres">
      <dgm:prSet presAssocID="{CE202B9B-AA91-4857-9945-DD917E9E7910}" presName="root" presStyleCnt="0">
        <dgm:presLayoutVars>
          <dgm:dir/>
          <dgm:resizeHandles val="exact"/>
        </dgm:presLayoutVars>
      </dgm:prSet>
      <dgm:spPr/>
    </dgm:pt>
    <dgm:pt modelId="{B43145A5-B393-492A-A462-9D06CFDED03B}" type="pres">
      <dgm:prSet presAssocID="{CE202B9B-AA91-4857-9945-DD917E9E7910}" presName="container" presStyleCnt="0">
        <dgm:presLayoutVars>
          <dgm:dir/>
          <dgm:resizeHandles val="exact"/>
        </dgm:presLayoutVars>
      </dgm:prSet>
      <dgm:spPr/>
    </dgm:pt>
    <dgm:pt modelId="{96DA357B-35E7-4B4F-8F7D-0A035B7D3CD1}" type="pres">
      <dgm:prSet presAssocID="{AE272B59-FBB1-4265-AC4D-5E7CC9B760AB}" presName="compNode" presStyleCnt="0"/>
      <dgm:spPr/>
    </dgm:pt>
    <dgm:pt modelId="{15CF6F2E-C245-4BCF-BC54-4FED7A89D9CC}" type="pres">
      <dgm:prSet presAssocID="{AE272B59-FBB1-4265-AC4D-5E7CC9B760AB}" presName="iconBgRect" presStyleLbl="bgShp" presStyleIdx="0" presStyleCnt="4"/>
      <dgm:spPr/>
    </dgm:pt>
    <dgm:pt modelId="{9DEF4466-9CB1-4086-BB87-DDA33787D30C}" type="pres">
      <dgm:prSet presAssocID="{AE272B59-FBB1-4265-AC4D-5E7CC9B760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D09BBD78-AE3C-4C96-9D1E-B03B7A801D3F}" type="pres">
      <dgm:prSet presAssocID="{AE272B59-FBB1-4265-AC4D-5E7CC9B760AB}" presName="spaceRect" presStyleCnt="0"/>
      <dgm:spPr/>
    </dgm:pt>
    <dgm:pt modelId="{3A2C992B-A533-444F-8917-CE4AB138EEB1}" type="pres">
      <dgm:prSet presAssocID="{AE272B59-FBB1-4265-AC4D-5E7CC9B760AB}" presName="textRect" presStyleLbl="revTx" presStyleIdx="0" presStyleCnt="4">
        <dgm:presLayoutVars>
          <dgm:chMax val="1"/>
          <dgm:chPref val="1"/>
        </dgm:presLayoutVars>
      </dgm:prSet>
      <dgm:spPr/>
    </dgm:pt>
    <dgm:pt modelId="{B0B2E3A0-B52F-4C17-A765-10A476764014}" type="pres">
      <dgm:prSet presAssocID="{9E19F49F-A931-4FCD-9B58-3B3F6CAADAB8}" presName="sibTrans" presStyleLbl="sibTrans2D1" presStyleIdx="0" presStyleCnt="0"/>
      <dgm:spPr/>
    </dgm:pt>
    <dgm:pt modelId="{030414C7-5321-49C9-86C7-A7665FB56B6C}" type="pres">
      <dgm:prSet presAssocID="{116194A2-F6D6-4162-B374-877B1B383919}" presName="compNode" presStyleCnt="0"/>
      <dgm:spPr/>
    </dgm:pt>
    <dgm:pt modelId="{FA547D70-7E9B-4258-AD02-0AD2D7337F8D}" type="pres">
      <dgm:prSet presAssocID="{116194A2-F6D6-4162-B374-877B1B383919}" presName="iconBgRect" presStyleLbl="bgShp" presStyleIdx="1" presStyleCnt="4"/>
      <dgm:spPr/>
    </dgm:pt>
    <dgm:pt modelId="{E7AD9D39-5905-420A-B6AE-563536C32F37}" type="pres">
      <dgm:prSet presAssocID="{116194A2-F6D6-4162-B374-877B1B3839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CC432B99-3568-4CAD-8062-29B17005163B}" type="pres">
      <dgm:prSet presAssocID="{116194A2-F6D6-4162-B374-877B1B383919}" presName="spaceRect" presStyleCnt="0"/>
      <dgm:spPr/>
    </dgm:pt>
    <dgm:pt modelId="{3B762505-2DD2-4ED3-A918-21152CE101DB}" type="pres">
      <dgm:prSet presAssocID="{116194A2-F6D6-4162-B374-877B1B383919}" presName="textRect" presStyleLbl="revTx" presStyleIdx="1" presStyleCnt="4">
        <dgm:presLayoutVars>
          <dgm:chMax val="1"/>
          <dgm:chPref val="1"/>
        </dgm:presLayoutVars>
      </dgm:prSet>
      <dgm:spPr/>
    </dgm:pt>
    <dgm:pt modelId="{466DA1F4-4A6E-43B0-B541-25EC2237E29E}" type="pres">
      <dgm:prSet presAssocID="{95641AA2-A291-4ADF-AAE4-8D9516A7992F}" presName="sibTrans" presStyleLbl="sibTrans2D1" presStyleIdx="0" presStyleCnt="0"/>
      <dgm:spPr/>
    </dgm:pt>
    <dgm:pt modelId="{0C02182B-5F52-451C-8BF1-49354A537509}" type="pres">
      <dgm:prSet presAssocID="{7C59D649-DD49-4214-B4D8-295A8D52819C}" presName="compNode" presStyleCnt="0"/>
      <dgm:spPr/>
    </dgm:pt>
    <dgm:pt modelId="{19B08BE9-9600-48DE-8F57-25EAB2F3BF2B}" type="pres">
      <dgm:prSet presAssocID="{7C59D649-DD49-4214-B4D8-295A8D52819C}" presName="iconBgRect" presStyleLbl="bgShp" presStyleIdx="2" presStyleCnt="4"/>
      <dgm:spPr/>
    </dgm:pt>
    <dgm:pt modelId="{F6381793-7CFD-45B0-B7D6-2C8D3130CB58}" type="pres">
      <dgm:prSet presAssocID="{7C59D649-DD49-4214-B4D8-295A8D5281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04156E4F-6A43-43ED-B62B-1A2B0C95630D}" type="pres">
      <dgm:prSet presAssocID="{7C59D649-DD49-4214-B4D8-295A8D52819C}" presName="spaceRect" presStyleCnt="0"/>
      <dgm:spPr/>
    </dgm:pt>
    <dgm:pt modelId="{4F49265C-05D7-4942-AD14-1DAF3A399875}" type="pres">
      <dgm:prSet presAssocID="{7C59D649-DD49-4214-B4D8-295A8D52819C}" presName="textRect" presStyleLbl="revTx" presStyleIdx="2" presStyleCnt="4">
        <dgm:presLayoutVars>
          <dgm:chMax val="1"/>
          <dgm:chPref val="1"/>
        </dgm:presLayoutVars>
      </dgm:prSet>
      <dgm:spPr/>
    </dgm:pt>
    <dgm:pt modelId="{3BEB33B3-ED28-41D0-953C-6A6BFE267056}" type="pres">
      <dgm:prSet presAssocID="{60A9B76D-B7E9-468D-87DA-53739EA161CC}" presName="sibTrans" presStyleLbl="sibTrans2D1" presStyleIdx="0" presStyleCnt="0"/>
      <dgm:spPr/>
    </dgm:pt>
    <dgm:pt modelId="{1EAE2590-85EB-4573-BE5E-EAA3F4E509D3}" type="pres">
      <dgm:prSet presAssocID="{4428BDBD-A026-46F0-BE6A-E206C13632F8}" presName="compNode" presStyleCnt="0"/>
      <dgm:spPr/>
    </dgm:pt>
    <dgm:pt modelId="{25176E7D-E3A4-4FCD-9317-80745D399212}" type="pres">
      <dgm:prSet presAssocID="{4428BDBD-A026-46F0-BE6A-E206C13632F8}" presName="iconBgRect" presStyleLbl="bgShp" presStyleIdx="3" presStyleCnt="4"/>
      <dgm:spPr/>
    </dgm:pt>
    <dgm:pt modelId="{06D62D2A-5B6F-46C9-9881-5EFC7EA368D2}" type="pres">
      <dgm:prSet presAssocID="{4428BDBD-A026-46F0-BE6A-E206C13632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Cane"/>
        </a:ext>
      </dgm:extLst>
    </dgm:pt>
    <dgm:pt modelId="{077195B4-DCAE-45B6-9EFA-F3022FA1823E}" type="pres">
      <dgm:prSet presAssocID="{4428BDBD-A026-46F0-BE6A-E206C13632F8}" presName="spaceRect" presStyleCnt="0"/>
      <dgm:spPr/>
    </dgm:pt>
    <dgm:pt modelId="{43833B02-FFBE-456D-BB98-46A00F21A3D0}" type="pres">
      <dgm:prSet presAssocID="{4428BDBD-A026-46F0-BE6A-E206C13632F8}" presName="textRect" presStyleLbl="revTx" presStyleIdx="3" presStyleCnt="4">
        <dgm:presLayoutVars>
          <dgm:chMax val="1"/>
          <dgm:chPref val="1"/>
        </dgm:presLayoutVars>
      </dgm:prSet>
      <dgm:spPr/>
    </dgm:pt>
  </dgm:ptLst>
  <dgm:cxnLst>
    <dgm:cxn modelId="{19486244-DB28-425F-A5E5-5D11A1A4FE34}" type="presOf" srcId="{116194A2-F6D6-4162-B374-877B1B383919}" destId="{3B762505-2DD2-4ED3-A918-21152CE101DB}" srcOrd="0" destOrd="0" presId="urn:microsoft.com/office/officeart/2018/2/layout/IconCircleList"/>
    <dgm:cxn modelId="{AF951271-F29B-4F20-90F9-1F0CF10FFC6B}" type="presOf" srcId="{4428BDBD-A026-46F0-BE6A-E206C13632F8}" destId="{43833B02-FFBE-456D-BB98-46A00F21A3D0}" srcOrd="0" destOrd="0" presId="urn:microsoft.com/office/officeart/2018/2/layout/IconCircleList"/>
    <dgm:cxn modelId="{00C17875-9E40-4607-B361-809C2C69E7B1}" type="presOf" srcId="{9E19F49F-A931-4FCD-9B58-3B3F6CAADAB8}" destId="{B0B2E3A0-B52F-4C17-A765-10A476764014}" srcOrd="0" destOrd="0" presId="urn:microsoft.com/office/officeart/2018/2/layout/IconCircleList"/>
    <dgm:cxn modelId="{07B17980-8F3B-45E0-B88A-A7835DDCCC4F}" type="presOf" srcId="{95641AA2-A291-4ADF-AAE4-8D9516A7992F}" destId="{466DA1F4-4A6E-43B0-B541-25EC2237E29E}" srcOrd="0" destOrd="0" presId="urn:microsoft.com/office/officeart/2018/2/layout/IconCircleList"/>
    <dgm:cxn modelId="{A5A7C09B-3260-479B-B698-B25B6A231382}" srcId="{CE202B9B-AA91-4857-9945-DD917E9E7910}" destId="{7C59D649-DD49-4214-B4D8-295A8D52819C}" srcOrd="2" destOrd="0" parTransId="{203866E3-53C1-424B-9233-64E768AA3F76}" sibTransId="{60A9B76D-B7E9-468D-87DA-53739EA161CC}"/>
    <dgm:cxn modelId="{F2C6369D-FA1A-4218-99B4-CC90A8F20F68}" type="presOf" srcId="{7C59D649-DD49-4214-B4D8-295A8D52819C}" destId="{4F49265C-05D7-4942-AD14-1DAF3A399875}" srcOrd="0" destOrd="0" presId="urn:microsoft.com/office/officeart/2018/2/layout/IconCircleList"/>
    <dgm:cxn modelId="{DA6370AC-E538-4A2C-B541-7A87C9A6731D}" srcId="{CE202B9B-AA91-4857-9945-DD917E9E7910}" destId="{AE272B59-FBB1-4265-AC4D-5E7CC9B760AB}" srcOrd="0" destOrd="0" parTransId="{B2C79730-77F3-4E05-8091-08AC371E799B}" sibTransId="{9E19F49F-A931-4FCD-9B58-3B3F6CAADAB8}"/>
    <dgm:cxn modelId="{4E1198BD-4817-4B49-B4A9-63DE12D388E6}" srcId="{CE202B9B-AA91-4857-9945-DD917E9E7910}" destId="{4428BDBD-A026-46F0-BE6A-E206C13632F8}" srcOrd="3" destOrd="0" parTransId="{ABF9807B-D2EC-46F2-B0AF-6A35C4B6D31C}" sibTransId="{35B0734D-2DE9-4A74-A59B-1CC655C863E1}"/>
    <dgm:cxn modelId="{A52746C1-181F-43D6-A8C4-D0383A53DBD2}" type="presOf" srcId="{60A9B76D-B7E9-468D-87DA-53739EA161CC}" destId="{3BEB33B3-ED28-41D0-953C-6A6BFE267056}" srcOrd="0" destOrd="0" presId="urn:microsoft.com/office/officeart/2018/2/layout/IconCircleList"/>
    <dgm:cxn modelId="{1026AFCE-8DC0-42A0-9A49-DCD2CAAD71FD}" srcId="{CE202B9B-AA91-4857-9945-DD917E9E7910}" destId="{116194A2-F6D6-4162-B374-877B1B383919}" srcOrd="1" destOrd="0" parTransId="{2323A9BE-BE97-4BC4-885B-E2719F15ADB6}" sibTransId="{95641AA2-A291-4ADF-AAE4-8D9516A7992F}"/>
    <dgm:cxn modelId="{736DF5E5-8C2F-4335-A906-627989F691F6}" type="presOf" srcId="{CE202B9B-AA91-4857-9945-DD917E9E7910}" destId="{998D0222-ACF9-4A73-B6A2-5655DF3195CB}" srcOrd="0" destOrd="0" presId="urn:microsoft.com/office/officeart/2018/2/layout/IconCircleList"/>
    <dgm:cxn modelId="{CFA5A9E7-835B-45B3-8C64-F9706045CC83}" type="presOf" srcId="{AE272B59-FBB1-4265-AC4D-5E7CC9B760AB}" destId="{3A2C992B-A533-444F-8917-CE4AB138EEB1}" srcOrd="0" destOrd="0" presId="urn:microsoft.com/office/officeart/2018/2/layout/IconCircleList"/>
    <dgm:cxn modelId="{157E0C46-94DD-422A-89F1-A127D925914B}" type="presParOf" srcId="{998D0222-ACF9-4A73-B6A2-5655DF3195CB}" destId="{B43145A5-B393-492A-A462-9D06CFDED03B}" srcOrd="0" destOrd="0" presId="urn:microsoft.com/office/officeart/2018/2/layout/IconCircleList"/>
    <dgm:cxn modelId="{648CA58D-C6AD-4A48-8119-40E2347D086D}" type="presParOf" srcId="{B43145A5-B393-492A-A462-9D06CFDED03B}" destId="{96DA357B-35E7-4B4F-8F7D-0A035B7D3CD1}" srcOrd="0" destOrd="0" presId="urn:microsoft.com/office/officeart/2018/2/layout/IconCircleList"/>
    <dgm:cxn modelId="{800D2BAD-674B-47B4-BFE2-3DC371B4FE94}" type="presParOf" srcId="{96DA357B-35E7-4B4F-8F7D-0A035B7D3CD1}" destId="{15CF6F2E-C245-4BCF-BC54-4FED7A89D9CC}" srcOrd="0" destOrd="0" presId="urn:microsoft.com/office/officeart/2018/2/layout/IconCircleList"/>
    <dgm:cxn modelId="{EF08BECE-2710-420B-8CDB-405A18666590}" type="presParOf" srcId="{96DA357B-35E7-4B4F-8F7D-0A035B7D3CD1}" destId="{9DEF4466-9CB1-4086-BB87-DDA33787D30C}" srcOrd="1" destOrd="0" presId="urn:microsoft.com/office/officeart/2018/2/layout/IconCircleList"/>
    <dgm:cxn modelId="{5AB43AA0-69B7-42CB-B522-32B8EC55F3B9}" type="presParOf" srcId="{96DA357B-35E7-4B4F-8F7D-0A035B7D3CD1}" destId="{D09BBD78-AE3C-4C96-9D1E-B03B7A801D3F}" srcOrd="2" destOrd="0" presId="urn:microsoft.com/office/officeart/2018/2/layout/IconCircleList"/>
    <dgm:cxn modelId="{03069C23-7044-47E7-8180-4097305ED550}" type="presParOf" srcId="{96DA357B-35E7-4B4F-8F7D-0A035B7D3CD1}" destId="{3A2C992B-A533-444F-8917-CE4AB138EEB1}" srcOrd="3" destOrd="0" presId="urn:microsoft.com/office/officeart/2018/2/layout/IconCircleList"/>
    <dgm:cxn modelId="{EE186E5F-764C-42DF-BD73-F25A0D8EFF9D}" type="presParOf" srcId="{B43145A5-B393-492A-A462-9D06CFDED03B}" destId="{B0B2E3A0-B52F-4C17-A765-10A476764014}" srcOrd="1" destOrd="0" presId="urn:microsoft.com/office/officeart/2018/2/layout/IconCircleList"/>
    <dgm:cxn modelId="{E3A46FA6-623A-4A28-9D5E-49A8806E4E66}" type="presParOf" srcId="{B43145A5-B393-492A-A462-9D06CFDED03B}" destId="{030414C7-5321-49C9-86C7-A7665FB56B6C}" srcOrd="2" destOrd="0" presId="urn:microsoft.com/office/officeart/2018/2/layout/IconCircleList"/>
    <dgm:cxn modelId="{41F719FB-5377-4109-814F-4D55B3A9508A}" type="presParOf" srcId="{030414C7-5321-49C9-86C7-A7665FB56B6C}" destId="{FA547D70-7E9B-4258-AD02-0AD2D7337F8D}" srcOrd="0" destOrd="0" presId="urn:microsoft.com/office/officeart/2018/2/layout/IconCircleList"/>
    <dgm:cxn modelId="{9113BCFC-5650-4BC4-8A2F-C99AACD98589}" type="presParOf" srcId="{030414C7-5321-49C9-86C7-A7665FB56B6C}" destId="{E7AD9D39-5905-420A-B6AE-563536C32F37}" srcOrd="1" destOrd="0" presId="urn:microsoft.com/office/officeart/2018/2/layout/IconCircleList"/>
    <dgm:cxn modelId="{3C4D378D-A94C-456F-9638-2EA860DF6811}" type="presParOf" srcId="{030414C7-5321-49C9-86C7-A7665FB56B6C}" destId="{CC432B99-3568-4CAD-8062-29B17005163B}" srcOrd="2" destOrd="0" presId="urn:microsoft.com/office/officeart/2018/2/layout/IconCircleList"/>
    <dgm:cxn modelId="{65291275-7DB1-4DE5-8070-1D27D070E8BF}" type="presParOf" srcId="{030414C7-5321-49C9-86C7-A7665FB56B6C}" destId="{3B762505-2DD2-4ED3-A918-21152CE101DB}" srcOrd="3" destOrd="0" presId="urn:microsoft.com/office/officeart/2018/2/layout/IconCircleList"/>
    <dgm:cxn modelId="{7A58CB30-5E2D-428A-8571-963AA23CABCA}" type="presParOf" srcId="{B43145A5-B393-492A-A462-9D06CFDED03B}" destId="{466DA1F4-4A6E-43B0-B541-25EC2237E29E}" srcOrd="3" destOrd="0" presId="urn:microsoft.com/office/officeart/2018/2/layout/IconCircleList"/>
    <dgm:cxn modelId="{69F6847B-8FB0-48A0-A19F-D321F96F56ED}" type="presParOf" srcId="{B43145A5-B393-492A-A462-9D06CFDED03B}" destId="{0C02182B-5F52-451C-8BF1-49354A537509}" srcOrd="4" destOrd="0" presId="urn:microsoft.com/office/officeart/2018/2/layout/IconCircleList"/>
    <dgm:cxn modelId="{644FE2AF-F7E1-445D-90FC-72CB25A4BCB8}" type="presParOf" srcId="{0C02182B-5F52-451C-8BF1-49354A537509}" destId="{19B08BE9-9600-48DE-8F57-25EAB2F3BF2B}" srcOrd="0" destOrd="0" presId="urn:microsoft.com/office/officeart/2018/2/layout/IconCircleList"/>
    <dgm:cxn modelId="{86F86040-E936-4090-95C0-DC8995485339}" type="presParOf" srcId="{0C02182B-5F52-451C-8BF1-49354A537509}" destId="{F6381793-7CFD-45B0-B7D6-2C8D3130CB58}" srcOrd="1" destOrd="0" presId="urn:microsoft.com/office/officeart/2018/2/layout/IconCircleList"/>
    <dgm:cxn modelId="{9171ECE5-1585-421A-AEF1-F609895284B4}" type="presParOf" srcId="{0C02182B-5F52-451C-8BF1-49354A537509}" destId="{04156E4F-6A43-43ED-B62B-1A2B0C95630D}" srcOrd="2" destOrd="0" presId="urn:microsoft.com/office/officeart/2018/2/layout/IconCircleList"/>
    <dgm:cxn modelId="{6FDFAC37-9835-4A72-8533-4AA6714D3EBB}" type="presParOf" srcId="{0C02182B-5F52-451C-8BF1-49354A537509}" destId="{4F49265C-05D7-4942-AD14-1DAF3A399875}" srcOrd="3" destOrd="0" presId="urn:microsoft.com/office/officeart/2018/2/layout/IconCircleList"/>
    <dgm:cxn modelId="{E998211D-EB12-49AA-8F43-FBA9A65104B1}" type="presParOf" srcId="{B43145A5-B393-492A-A462-9D06CFDED03B}" destId="{3BEB33B3-ED28-41D0-953C-6A6BFE267056}" srcOrd="5" destOrd="0" presId="urn:microsoft.com/office/officeart/2018/2/layout/IconCircleList"/>
    <dgm:cxn modelId="{0BF14231-ADFE-4F47-948C-45FED75551FC}" type="presParOf" srcId="{B43145A5-B393-492A-A462-9D06CFDED03B}" destId="{1EAE2590-85EB-4573-BE5E-EAA3F4E509D3}" srcOrd="6" destOrd="0" presId="urn:microsoft.com/office/officeart/2018/2/layout/IconCircleList"/>
    <dgm:cxn modelId="{CC540685-1F36-4262-A453-B73D9E398EC8}" type="presParOf" srcId="{1EAE2590-85EB-4573-BE5E-EAA3F4E509D3}" destId="{25176E7D-E3A4-4FCD-9317-80745D399212}" srcOrd="0" destOrd="0" presId="urn:microsoft.com/office/officeart/2018/2/layout/IconCircleList"/>
    <dgm:cxn modelId="{C529A58A-EFCE-4A80-AE8A-0642E792B9CE}" type="presParOf" srcId="{1EAE2590-85EB-4573-BE5E-EAA3F4E509D3}" destId="{06D62D2A-5B6F-46C9-9881-5EFC7EA368D2}" srcOrd="1" destOrd="0" presId="urn:microsoft.com/office/officeart/2018/2/layout/IconCircleList"/>
    <dgm:cxn modelId="{D55CD75D-222A-4082-82BB-9F3BFB10B183}" type="presParOf" srcId="{1EAE2590-85EB-4573-BE5E-EAA3F4E509D3}" destId="{077195B4-DCAE-45B6-9EFA-F3022FA1823E}" srcOrd="2" destOrd="0" presId="urn:microsoft.com/office/officeart/2018/2/layout/IconCircleList"/>
    <dgm:cxn modelId="{BBC87F7F-C387-4E08-8ACB-10E452E3F54E}" type="presParOf" srcId="{1EAE2590-85EB-4573-BE5E-EAA3F4E509D3}" destId="{43833B02-FFBE-456D-BB98-46A00F21A3D0}"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F512A-3F8E-45CA-A4FC-7690DFF02E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14A194-23C2-457D-BDA7-1240682265C0}">
      <dgm:prSet/>
      <dgm:spPr/>
      <dgm:t>
        <a:bodyPr/>
        <a:lstStyle/>
        <a:p>
          <a:pPr>
            <a:lnSpc>
              <a:spcPct val="100000"/>
            </a:lnSpc>
          </a:pPr>
          <a:r>
            <a:rPr lang="en-US" dirty="0"/>
            <a:t>NHANES data is de-identified but still requires ethical handling.</a:t>
          </a:r>
        </a:p>
      </dgm:t>
    </dgm:pt>
    <dgm:pt modelId="{4A8945E0-0BF0-4D4D-985A-59ABBC90D6BC}" type="parTrans" cxnId="{985EDBFF-FA78-4ED6-910C-F759084232B2}">
      <dgm:prSet/>
      <dgm:spPr/>
      <dgm:t>
        <a:bodyPr/>
        <a:lstStyle/>
        <a:p>
          <a:endParaRPr lang="en-US"/>
        </a:p>
      </dgm:t>
    </dgm:pt>
    <dgm:pt modelId="{CCDCD877-765C-426F-8C6C-78F95A072ED3}" type="sibTrans" cxnId="{985EDBFF-FA78-4ED6-910C-F759084232B2}">
      <dgm:prSet/>
      <dgm:spPr/>
      <dgm:t>
        <a:bodyPr/>
        <a:lstStyle/>
        <a:p>
          <a:endParaRPr lang="en-US"/>
        </a:p>
      </dgm:t>
    </dgm:pt>
    <dgm:pt modelId="{798B48C9-C979-4A5B-A23E-F9E5C12FF36A}">
      <dgm:prSet/>
      <dgm:spPr/>
      <dgm:t>
        <a:bodyPr/>
        <a:lstStyle/>
        <a:p>
          <a:pPr>
            <a:lnSpc>
              <a:spcPct val="100000"/>
            </a:lnSpc>
          </a:pPr>
          <a:r>
            <a:rPr lang="en-US" b="0" i="0" u="none" dirty="0"/>
            <a:t>Clear consent and transparency about data use are essential parts of ethical research.</a:t>
          </a:r>
          <a:endParaRPr lang="en-US" dirty="0"/>
        </a:p>
      </dgm:t>
    </dgm:pt>
    <dgm:pt modelId="{D4AF82F2-3677-4845-87EA-49E6D5EE066C}" type="parTrans" cxnId="{01BE9444-92D4-4965-8939-1D2AEB463861}">
      <dgm:prSet/>
      <dgm:spPr/>
      <dgm:t>
        <a:bodyPr/>
        <a:lstStyle/>
        <a:p>
          <a:endParaRPr lang="en-US"/>
        </a:p>
      </dgm:t>
    </dgm:pt>
    <dgm:pt modelId="{CC6574B4-0ED4-4A87-9709-0E898FD46E46}" type="sibTrans" cxnId="{01BE9444-92D4-4965-8939-1D2AEB463861}">
      <dgm:prSet/>
      <dgm:spPr/>
      <dgm:t>
        <a:bodyPr/>
        <a:lstStyle/>
        <a:p>
          <a:endParaRPr lang="en-US"/>
        </a:p>
      </dgm:t>
    </dgm:pt>
    <dgm:pt modelId="{F79D7E30-37D5-4C11-AA89-CF981134EF68}">
      <dgm:prSet/>
      <dgm:spPr/>
      <dgm:t>
        <a:bodyPr/>
        <a:lstStyle/>
        <a:p>
          <a:pPr>
            <a:lnSpc>
              <a:spcPct val="100000"/>
            </a:lnSpc>
          </a:pPr>
          <a:r>
            <a:rPr lang="en-US" dirty="0"/>
            <a:t>Predictive models must be used responsibly to avoid harm or discrimination.</a:t>
          </a:r>
        </a:p>
      </dgm:t>
    </dgm:pt>
    <dgm:pt modelId="{9696BDD5-1A62-4218-A36D-F6FB5AD26D2D}" type="parTrans" cxnId="{7707BEB5-3507-4894-8BD5-64CF9E10C26A}">
      <dgm:prSet/>
      <dgm:spPr/>
      <dgm:t>
        <a:bodyPr/>
        <a:lstStyle/>
        <a:p>
          <a:endParaRPr lang="en-US"/>
        </a:p>
      </dgm:t>
    </dgm:pt>
    <dgm:pt modelId="{A5E57F01-D801-4947-85BD-CAD24485ACAC}" type="sibTrans" cxnId="{7707BEB5-3507-4894-8BD5-64CF9E10C26A}">
      <dgm:prSet/>
      <dgm:spPr/>
      <dgm:t>
        <a:bodyPr/>
        <a:lstStyle/>
        <a:p>
          <a:endParaRPr lang="en-US"/>
        </a:p>
      </dgm:t>
    </dgm:pt>
    <dgm:pt modelId="{634A4951-0D52-45EF-9463-2E46EEBB0E18}">
      <dgm:prSet/>
      <dgm:spPr/>
      <dgm:t>
        <a:bodyPr/>
        <a:lstStyle/>
        <a:p>
          <a:pPr>
            <a:lnSpc>
              <a:spcPct val="100000"/>
            </a:lnSpc>
          </a:pPr>
          <a:r>
            <a:rPr lang="en-US" dirty="0"/>
            <a:t>Avoid overstating accuracy of biological age estimates in sensitive contexts.</a:t>
          </a:r>
        </a:p>
      </dgm:t>
    </dgm:pt>
    <dgm:pt modelId="{1DD0AEBE-E85C-417E-BF15-2A4EE57F29B5}" type="parTrans" cxnId="{AE37B3D2-B93B-4599-B77D-EF7D45ABA279}">
      <dgm:prSet/>
      <dgm:spPr/>
      <dgm:t>
        <a:bodyPr/>
        <a:lstStyle/>
        <a:p>
          <a:endParaRPr lang="en-US"/>
        </a:p>
      </dgm:t>
    </dgm:pt>
    <dgm:pt modelId="{0E680A0F-9EF5-402F-86E4-FE40580E7FA9}" type="sibTrans" cxnId="{AE37B3D2-B93B-4599-B77D-EF7D45ABA279}">
      <dgm:prSet/>
      <dgm:spPr/>
      <dgm:t>
        <a:bodyPr/>
        <a:lstStyle/>
        <a:p>
          <a:endParaRPr lang="en-US"/>
        </a:p>
      </dgm:t>
    </dgm:pt>
    <dgm:pt modelId="{D52CE748-7414-4C5E-A546-D57EC1605765}" type="pres">
      <dgm:prSet presAssocID="{DE5F512A-3F8E-45CA-A4FC-7690DFF02EEE}" presName="root" presStyleCnt="0">
        <dgm:presLayoutVars>
          <dgm:dir/>
          <dgm:resizeHandles val="exact"/>
        </dgm:presLayoutVars>
      </dgm:prSet>
      <dgm:spPr/>
    </dgm:pt>
    <dgm:pt modelId="{4250AF1F-DAB9-4A31-9FAD-FD4E24E20E76}" type="pres">
      <dgm:prSet presAssocID="{B614A194-23C2-457D-BDA7-1240682265C0}" presName="compNode" presStyleCnt="0"/>
      <dgm:spPr/>
    </dgm:pt>
    <dgm:pt modelId="{4B672BB1-47BE-42D7-8241-354A8B7F961C}" type="pres">
      <dgm:prSet presAssocID="{B614A194-23C2-457D-BDA7-1240682265C0}" presName="bgRect" presStyleLbl="bgShp" presStyleIdx="0" presStyleCnt="4"/>
      <dgm:spPr/>
    </dgm:pt>
    <dgm:pt modelId="{CC15F8AB-CE18-45CE-A25B-FE4B77B6D0FD}" type="pres">
      <dgm:prSet presAssocID="{B614A194-23C2-457D-BDA7-1240682265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Secure"/>
        </a:ext>
      </dgm:extLst>
    </dgm:pt>
    <dgm:pt modelId="{7FD4DDFB-FEC5-4B1C-84AD-C2F8057E37C6}" type="pres">
      <dgm:prSet presAssocID="{B614A194-23C2-457D-BDA7-1240682265C0}" presName="spaceRect" presStyleCnt="0"/>
      <dgm:spPr/>
    </dgm:pt>
    <dgm:pt modelId="{2365D77D-C165-4946-9B50-005B20D9B0BE}" type="pres">
      <dgm:prSet presAssocID="{B614A194-23C2-457D-BDA7-1240682265C0}" presName="parTx" presStyleLbl="revTx" presStyleIdx="0" presStyleCnt="4">
        <dgm:presLayoutVars>
          <dgm:chMax val="0"/>
          <dgm:chPref val="0"/>
        </dgm:presLayoutVars>
      </dgm:prSet>
      <dgm:spPr/>
    </dgm:pt>
    <dgm:pt modelId="{F4D25985-2687-40EF-B6AF-2EB9CA30BBD4}" type="pres">
      <dgm:prSet presAssocID="{CCDCD877-765C-426F-8C6C-78F95A072ED3}" presName="sibTrans" presStyleCnt="0"/>
      <dgm:spPr/>
    </dgm:pt>
    <dgm:pt modelId="{18483A19-CB9E-4CDD-8351-6266EA79FCCD}" type="pres">
      <dgm:prSet presAssocID="{798B48C9-C979-4A5B-A23E-F9E5C12FF36A}" presName="compNode" presStyleCnt="0"/>
      <dgm:spPr/>
    </dgm:pt>
    <dgm:pt modelId="{5207605C-A09A-43D8-B623-DAFB937F15B0}" type="pres">
      <dgm:prSet presAssocID="{798B48C9-C979-4A5B-A23E-F9E5C12FF36A}" presName="bgRect" presStyleLbl="bgShp" presStyleIdx="1" presStyleCnt="4"/>
      <dgm:spPr/>
    </dgm:pt>
    <dgm:pt modelId="{7E6E3B2C-DAA2-4E41-8A52-1CE58CDECFE9}" type="pres">
      <dgm:prSet presAssocID="{798B48C9-C979-4A5B-A23E-F9E5C12FF3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705A3B34-3B96-41C1-93C2-96B996BC6B4F}" type="pres">
      <dgm:prSet presAssocID="{798B48C9-C979-4A5B-A23E-F9E5C12FF36A}" presName="spaceRect" presStyleCnt="0"/>
      <dgm:spPr/>
    </dgm:pt>
    <dgm:pt modelId="{D35FF926-4EA0-4740-B26E-F84F0F8B431A}" type="pres">
      <dgm:prSet presAssocID="{798B48C9-C979-4A5B-A23E-F9E5C12FF36A}" presName="parTx" presStyleLbl="revTx" presStyleIdx="1" presStyleCnt="4">
        <dgm:presLayoutVars>
          <dgm:chMax val="0"/>
          <dgm:chPref val="0"/>
        </dgm:presLayoutVars>
      </dgm:prSet>
      <dgm:spPr/>
    </dgm:pt>
    <dgm:pt modelId="{B90E1921-2B1F-4AD2-86F5-9BCB360A5339}" type="pres">
      <dgm:prSet presAssocID="{CC6574B4-0ED4-4A87-9709-0E898FD46E46}" presName="sibTrans" presStyleCnt="0"/>
      <dgm:spPr/>
    </dgm:pt>
    <dgm:pt modelId="{12F58BB0-4781-4E9A-9745-D20DF2164256}" type="pres">
      <dgm:prSet presAssocID="{F79D7E30-37D5-4C11-AA89-CF981134EF68}" presName="compNode" presStyleCnt="0"/>
      <dgm:spPr/>
    </dgm:pt>
    <dgm:pt modelId="{CB5F1210-5886-471B-B85C-7095501B3953}" type="pres">
      <dgm:prSet presAssocID="{F79D7E30-37D5-4C11-AA89-CF981134EF68}" presName="bgRect" presStyleLbl="bgShp" presStyleIdx="2" presStyleCnt="4"/>
      <dgm:spPr/>
    </dgm:pt>
    <dgm:pt modelId="{AB989CA6-262B-4578-8C9B-2F6F9DD91A41}" type="pres">
      <dgm:prSet presAssocID="{F79D7E30-37D5-4C11-AA89-CF981134EF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rror"/>
        </a:ext>
      </dgm:extLst>
    </dgm:pt>
    <dgm:pt modelId="{428BBA35-E69B-452B-87AC-5D39C1E21201}" type="pres">
      <dgm:prSet presAssocID="{F79D7E30-37D5-4C11-AA89-CF981134EF68}" presName="spaceRect" presStyleCnt="0"/>
      <dgm:spPr/>
    </dgm:pt>
    <dgm:pt modelId="{A5509E84-18A0-4391-AAF7-081D47150C06}" type="pres">
      <dgm:prSet presAssocID="{F79D7E30-37D5-4C11-AA89-CF981134EF68}" presName="parTx" presStyleLbl="revTx" presStyleIdx="2" presStyleCnt="4">
        <dgm:presLayoutVars>
          <dgm:chMax val="0"/>
          <dgm:chPref val="0"/>
        </dgm:presLayoutVars>
      </dgm:prSet>
      <dgm:spPr/>
    </dgm:pt>
    <dgm:pt modelId="{E929DE35-AC47-48AF-AB7D-F843DD7F3373}" type="pres">
      <dgm:prSet presAssocID="{A5E57F01-D801-4947-85BD-CAD24485ACAC}" presName="sibTrans" presStyleCnt="0"/>
      <dgm:spPr/>
    </dgm:pt>
    <dgm:pt modelId="{A574CF1D-071B-4317-9ED4-4E5EBA2B7B54}" type="pres">
      <dgm:prSet presAssocID="{634A4951-0D52-45EF-9463-2E46EEBB0E18}" presName="compNode" presStyleCnt="0"/>
      <dgm:spPr/>
    </dgm:pt>
    <dgm:pt modelId="{94A71A81-556A-47BE-9A90-C64A15072532}" type="pres">
      <dgm:prSet presAssocID="{634A4951-0D52-45EF-9463-2E46EEBB0E18}" presName="bgRect" presStyleLbl="bgShp" presStyleIdx="3" presStyleCnt="4"/>
      <dgm:spPr/>
    </dgm:pt>
    <dgm:pt modelId="{6FEEF1F0-9495-4C6C-BC91-487F9775F7C5}" type="pres">
      <dgm:prSet presAssocID="{634A4951-0D52-45EF-9463-2E46EEBB0E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print"/>
        </a:ext>
      </dgm:extLst>
    </dgm:pt>
    <dgm:pt modelId="{11C1B5FE-2C34-48E0-B663-FECCF526C28E}" type="pres">
      <dgm:prSet presAssocID="{634A4951-0D52-45EF-9463-2E46EEBB0E18}" presName="spaceRect" presStyleCnt="0"/>
      <dgm:spPr/>
    </dgm:pt>
    <dgm:pt modelId="{A7BD5D69-ACE7-4082-9C33-D8FD86BF06CE}" type="pres">
      <dgm:prSet presAssocID="{634A4951-0D52-45EF-9463-2E46EEBB0E18}" presName="parTx" presStyleLbl="revTx" presStyleIdx="3" presStyleCnt="4">
        <dgm:presLayoutVars>
          <dgm:chMax val="0"/>
          <dgm:chPref val="0"/>
        </dgm:presLayoutVars>
      </dgm:prSet>
      <dgm:spPr/>
    </dgm:pt>
  </dgm:ptLst>
  <dgm:cxnLst>
    <dgm:cxn modelId="{2E42EF22-7331-423F-A1A9-01EBCF9AA2CD}" type="presOf" srcId="{DE5F512A-3F8E-45CA-A4FC-7690DFF02EEE}" destId="{D52CE748-7414-4C5E-A546-D57EC1605765}" srcOrd="0" destOrd="0" presId="urn:microsoft.com/office/officeart/2018/2/layout/IconVerticalSolidList"/>
    <dgm:cxn modelId="{01BE9444-92D4-4965-8939-1D2AEB463861}" srcId="{DE5F512A-3F8E-45CA-A4FC-7690DFF02EEE}" destId="{798B48C9-C979-4A5B-A23E-F9E5C12FF36A}" srcOrd="1" destOrd="0" parTransId="{D4AF82F2-3677-4845-87EA-49E6D5EE066C}" sibTransId="{CC6574B4-0ED4-4A87-9709-0E898FD46E46}"/>
    <dgm:cxn modelId="{34A5527B-0921-4615-8584-592CE383FE15}" type="presOf" srcId="{798B48C9-C979-4A5B-A23E-F9E5C12FF36A}" destId="{D35FF926-4EA0-4740-B26E-F84F0F8B431A}" srcOrd="0" destOrd="0" presId="urn:microsoft.com/office/officeart/2018/2/layout/IconVerticalSolidList"/>
    <dgm:cxn modelId="{7707BEB5-3507-4894-8BD5-64CF9E10C26A}" srcId="{DE5F512A-3F8E-45CA-A4FC-7690DFF02EEE}" destId="{F79D7E30-37D5-4C11-AA89-CF981134EF68}" srcOrd="2" destOrd="0" parTransId="{9696BDD5-1A62-4218-A36D-F6FB5AD26D2D}" sibTransId="{A5E57F01-D801-4947-85BD-CAD24485ACAC}"/>
    <dgm:cxn modelId="{386C62C9-1072-4117-B8C7-42451577F37C}" type="presOf" srcId="{634A4951-0D52-45EF-9463-2E46EEBB0E18}" destId="{A7BD5D69-ACE7-4082-9C33-D8FD86BF06CE}" srcOrd="0" destOrd="0" presId="urn:microsoft.com/office/officeart/2018/2/layout/IconVerticalSolidList"/>
    <dgm:cxn modelId="{AE37B3D2-B93B-4599-B77D-EF7D45ABA279}" srcId="{DE5F512A-3F8E-45CA-A4FC-7690DFF02EEE}" destId="{634A4951-0D52-45EF-9463-2E46EEBB0E18}" srcOrd="3" destOrd="0" parTransId="{1DD0AEBE-E85C-417E-BF15-2A4EE57F29B5}" sibTransId="{0E680A0F-9EF5-402F-86E4-FE40580E7FA9}"/>
    <dgm:cxn modelId="{7919D9D9-F5D2-4EA3-917A-04B1AC7138D4}" type="presOf" srcId="{B614A194-23C2-457D-BDA7-1240682265C0}" destId="{2365D77D-C165-4946-9B50-005B20D9B0BE}" srcOrd="0" destOrd="0" presId="urn:microsoft.com/office/officeart/2018/2/layout/IconVerticalSolidList"/>
    <dgm:cxn modelId="{0C2E96DB-1E7C-4086-8F45-971B28C3C225}" type="presOf" srcId="{F79D7E30-37D5-4C11-AA89-CF981134EF68}" destId="{A5509E84-18A0-4391-AAF7-081D47150C06}" srcOrd="0" destOrd="0" presId="urn:microsoft.com/office/officeart/2018/2/layout/IconVerticalSolidList"/>
    <dgm:cxn modelId="{985EDBFF-FA78-4ED6-910C-F759084232B2}" srcId="{DE5F512A-3F8E-45CA-A4FC-7690DFF02EEE}" destId="{B614A194-23C2-457D-BDA7-1240682265C0}" srcOrd="0" destOrd="0" parTransId="{4A8945E0-0BF0-4D4D-985A-59ABBC90D6BC}" sibTransId="{CCDCD877-765C-426F-8C6C-78F95A072ED3}"/>
    <dgm:cxn modelId="{DA536CDF-B56A-4DC2-BE34-68BD7704CAFB}" type="presParOf" srcId="{D52CE748-7414-4C5E-A546-D57EC1605765}" destId="{4250AF1F-DAB9-4A31-9FAD-FD4E24E20E76}" srcOrd="0" destOrd="0" presId="urn:microsoft.com/office/officeart/2018/2/layout/IconVerticalSolidList"/>
    <dgm:cxn modelId="{E5A84E9C-A019-43BF-A350-8A8528297551}" type="presParOf" srcId="{4250AF1F-DAB9-4A31-9FAD-FD4E24E20E76}" destId="{4B672BB1-47BE-42D7-8241-354A8B7F961C}" srcOrd="0" destOrd="0" presId="urn:microsoft.com/office/officeart/2018/2/layout/IconVerticalSolidList"/>
    <dgm:cxn modelId="{7B1109A9-89A7-4260-8403-86994943113A}" type="presParOf" srcId="{4250AF1F-DAB9-4A31-9FAD-FD4E24E20E76}" destId="{CC15F8AB-CE18-45CE-A25B-FE4B77B6D0FD}" srcOrd="1" destOrd="0" presId="urn:microsoft.com/office/officeart/2018/2/layout/IconVerticalSolidList"/>
    <dgm:cxn modelId="{17C9C71A-CD61-438C-8125-F0590AACA81C}" type="presParOf" srcId="{4250AF1F-DAB9-4A31-9FAD-FD4E24E20E76}" destId="{7FD4DDFB-FEC5-4B1C-84AD-C2F8057E37C6}" srcOrd="2" destOrd="0" presId="urn:microsoft.com/office/officeart/2018/2/layout/IconVerticalSolidList"/>
    <dgm:cxn modelId="{8A3AF056-E9D5-42F8-A366-BB31FCF3908D}" type="presParOf" srcId="{4250AF1F-DAB9-4A31-9FAD-FD4E24E20E76}" destId="{2365D77D-C165-4946-9B50-005B20D9B0BE}" srcOrd="3" destOrd="0" presId="urn:microsoft.com/office/officeart/2018/2/layout/IconVerticalSolidList"/>
    <dgm:cxn modelId="{A8817D8F-F902-4024-A53F-AB69318C9376}" type="presParOf" srcId="{D52CE748-7414-4C5E-A546-D57EC1605765}" destId="{F4D25985-2687-40EF-B6AF-2EB9CA30BBD4}" srcOrd="1" destOrd="0" presId="urn:microsoft.com/office/officeart/2018/2/layout/IconVerticalSolidList"/>
    <dgm:cxn modelId="{3D636C28-4A34-4C56-8D58-138240DC3CBF}" type="presParOf" srcId="{D52CE748-7414-4C5E-A546-D57EC1605765}" destId="{18483A19-CB9E-4CDD-8351-6266EA79FCCD}" srcOrd="2" destOrd="0" presId="urn:microsoft.com/office/officeart/2018/2/layout/IconVerticalSolidList"/>
    <dgm:cxn modelId="{DED8F9E9-8A43-4DFB-A62F-4275DCCE93B0}" type="presParOf" srcId="{18483A19-CB9E-4CDD-8351-6266EA79FCCD}" destId="{5207605C-A09A-43D8-B623-DAFB937F15B0}" srcOrd="0" destOrd="0" presId="urn:microsoft.com/office/officeart/2018/2/layout/IconVerticalSolidList"/>
    <dgm:cxn modelId="{64912AD1-3787-40D9-94D9-C2D816B7B5C1}" type="presParOf" srcId="{18483A19-CB9E-4CDD-8351-6266EA79FCCD}" destId="{7E6E3B2C-DAA2-4E41-8A52-1CE58CDECFE9}" srcOrd="1" destOrd="0" presId="urn:microsoft.com/office/officeart/2018/2/layout/IconVerticalSolidList"/>
    <dgm:cxn modelId="{278D0204-36F3-434C-A834-0C1CD523FDB2}" type="presParOf" srcId="{18483A19-CB9E-4CDD-8351-6266EA79FCCD}" destId="{705A3B34-3B96-41C1-93C2-96B996BC6B4F}" srcOrd="2" destOrd="0" presId="urn:microsoft.com/office/officeart/2018/2/layout/IconVerticalSolidList"/>
    <dgm:cxn modelId="{7CA26506-FD27-4EC3-8F0B-F1B7358CC337}" type="presParOf" srcId="{18483A19-CB9E-4CDD-8351-6266EA79FCCD}" destId="{D35FF926-4EA0-4740-B26E-F84F0F8B431A}" srcOrd="3" destOrd="0" presId="urn:microsoft.com/office/officeart/2018/2/layout/IconVerticalSolidList"/>
    <dgm:cxn modelId="{2103F4B9-9F67-483F-9FC1-BD233EE36368}" type="presParOf" srcId="{D52CE748-7414-4C5E-A546-D57EC1605765}" destId="{B90E1921-2B1F-4AD2-86F5-9BCB360A5339}" srcOrd="3" destOrd="0" presId="urn:microsoft.com/office/officeart/2018/2/layout/IconVerticalSolidList"/>
    <dgm:cxn modelId="{263DA7BC-53AC-4740-BA40-0BF2C0F9DC62}" type="presParOf" srcId="{D52CE748-7414-4C5E-A546-D57EC1605765}" destId="{12F58BB0-4781-4E9A-9745-D20DF2164256}" srcOrd="4" destOrd="0" presId="urn:microsoft.com/office/officeart/2018/2/layout/IconVerticalSolidList"/>
    <dgm:cxn modelId="{51A7885F-2BB6-4CEC-8249-8D02D9E5648B}" type="presParOf" srcId="{12F58BB0-4781-4E9A-9745-D20DF2164256}" destId="{CB5F1210-5886-471B-B85C-7095501B3953}" srcOrd="0" destOrd="0" presId="urn:microsoft.com/office/officeart/2018/2/layout/IconVerticalSolidList"/>
    <dgm:cxn modelId="{B7B83CE1-656F-4779-9932-6B0FE83D5399}" type="presParOf" srcId="{12F58BB0-4781-4E9A-9745-D20DF2164256}" destId="{AB989CA6-262B-4578-8C9B-2F6F9DD91A41}" srcOrd="1" destOrd="0" presId="urn:microsoft.com/office/officeart/2018/2/layout/IconVerticalSolidList"/>
    <dgm:cxn modelId="{DD6A49F9-D85F-4DA1-B738-676F35DEBD4A}" type="presParOf" srcId="{12F58BB0-4781-4E9A-9745-D20DF2164256}" destId="{428BBA35-E69B-452B-87AC-5D39C1E21201}" srcOrd="2" destOrd="0" presId="urn:microsoft.com/office/officeart/2018/2/layout/IconVerticalSolidList"/>
    <dgm:cxn modelId="{8299E7D7-6726-49EF-9D59-75690D3DD36A}" type="presParOf" srcId="{12F58BB0-4781-4E9A-9745-D20DF2164256}" destId="{A5509E84-18A0-4391-AAF7-081D47150C06}" srcOrd="3" destOrd="0" presId="urn:microsoft.com/office/officeart/2018/2/layout/IconVerticalSolidList"/>
    <dgm:cxn modelId="{5636BA71-C724-4F52-B130-89B15F5D913B}" type="presParOf" srcId="{D52CE748-7414-4C5E-A546-D57EC1605765}" destId="{E929DE35-AC47-48AF-AB7D-F843DD7F3373}" srcOrd="5" destOrd="0" presId="urn:microsoft.com/office/officeart/2018/2/layout/IconVerticalSolidList"/>
    <dgm:cxn modelId="{13DA76A5-ADF3-4586-9166-F4E4D2126E8D}" type="presParOf" srcId="{D52CE748-7414-4C5E-A546-D57EC1605765}" destId="{A574CF1D-071B-4317-9ED4-4E5EBA2B7B54}" srcOrd="6" destOrd="0" presId="urn:microsoft.com/office/officeart/2018/2/layout/IconVerticalSolidList"/>
    <dgm:cxn modelId="{CE28E53C-3316-4332-9B9E-7F1FB7909D03}" type="presParOf" srcId="{A574CF1D-071B-4317-9ED4-4E5EBA2B7B54}" destId="{94A71A81-556A-47BE-9A90-C64A15072532}" srcOrd="0" destOrd="0" presId="urn:microsoft.com/office/officeart/2018/2/layout/IconVerticalSolidList"/>
    <dgm:cxn modelId="{2BF073B1-802C-4C82-AD1E-87C10770E7E4}" type="presParOf" srcId="{A574CF1D-071B-4317-9ED4-4E5EBA2B7B54}" destId="{6FEEF1F0-9495-4C6C-BC91-487F9775F7C5}" srcOrd="1" destOrd="0" presId="urn:microsoft.com/office/officeart/2018/2/layout/IconVerticalSolidList"/>
    <dgm:cxn modelId="{D2E64E70-40F3-4BD6-8E96-C9119B4C8B1B}" type="presParOf" srcId="{A574CF1D-071B-4317-9ED4-4E5EBA2B7B54}" destId="{11C1B5FE-2C34-48E0-B663-FECCF526C28E}" srcOrd="2" destOrd="0" presId="urn:microsoft.com/office/officeart/2018/2/layout/IconVerticalSolidList"/>
    <dgm:cxn modelId="{B4BC940A-61DB-4D4C-AF7A-3600D70AD91B}" type="presParOf" srcId="{A574CF1D-071B-4317-9ED4-4E5EBA2B7B54}" destId="{A7BD5D69-ACE7-4082-9C33-D8FD86BF06CE}"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5F512A-3F8E-45CA-A4FC-7690DFF02E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14A194-23C2-457D-BDA7-1240682265C0}">
      <dgm:prSet/>
      <dgm:spPr/>
      <dgm:t>
        <a:bodyPr/>
        <a:lstStyle/>
        <a:p>
          <a:pPr>
            <a:lnSpc>
              <a:spcPct val="100000"/>
            </a:lnSpc>
          </a:pPr>
          <a:r>
            <a:rPr lang="en-US" dirty="0"/>
            <a:t>NHANES data is cross-sectional, limiting analysis of aging over time.</a:t>
          </a:r>
        </a:p>
      </dgm:t>
    </dgm:pt>
    <dgm:pt modelId="{4A8945E0-0BF0-4D4D-985A-59ABBC90D6BC}" type="parTrans" cxnId="{985EDBFF-FA78-4ED6-910C-F759084232B2}">
      <dgm:prSet/>
      <dgm:spPr/>
      <dgm:t>
        <a:bodyPr/>
        <a:lstStyle/>
        <a:p>
          <a:endParaRPr lang="en-US"/>
        </a:p>
      </dgm:t>
    </dgm:pt>
    <dgm:pt modelId="{CCDCD877-765C-426F-8C6C-78F95A072ED3}" type="sibTrans" cxnId="{985EDBFF-FA78-4ED6-910C-F759084232B2}">
      <dgm:prSet/>
      <dgm:spPr/>
      <dgm:t>
        <a:bodyPr/>
        <a:lstStyle/>
        <a:p>
          <a:endParaRPr lang="en-US"/>
        </a:p>
      </dgm:t>
    </dgm:pt>
    <dgm:pt modelId="{798B48C9-C979-4A5B-A23E-F9E5C12FF36A}">
      <dgm:prSet/>
      <dgm:spPr/>
      <dgm:t>
        <a:bodyPr/>
        <a:lstStyle/>
        <a:p>
          <a:pPr>
            <a:lnSpc>
              <a:spcPct val="100000"/>
            </a:lnSpc>
          </a:pPr>
          <a:r>
            <a:rPr lang="en-US" dirty="0"/>
            <a:t>Missing biomarker data reduced usable sample size.</a:t>
          </a:r>
        </a:p>
      </dgm:t>
    </dgm:pt>
    <dgm:pt modelId="{D4AF82F2-3677-4845-87EA-49E6D5EE066C}" type="parTrans" cxnId="{01BE9444-92D4-4965-8939-1D2AEB463861}">
      <dgm:prSet/>
      <dgm:spPr/>
      <dgm:t>
        <a:bodyPr/>
        <a:lstStyle/>
        <a:p>
          <a:endParaRPr lang="en-US"/>
        </a:p>
      </dgm:t>
    </dgm:pt>
    <dgm:pt modelId="{CC6574B4-0ED4-4A87-9709-0E898FD46E46}" type="sibTrans" cxnId="{01BE9444-92D4-4965-8939-1D2AEB463861}">
      <dgm:prSet/>
      <dgm:spPr/>
      <dgm:t>
        <a:bodyPr/>
        <a:lstStyle/>
        <a:p>
          <a:endParaRPr lang="en-US"/>
        </a:p>
      </dgm:t>
    </dgm:pt>
    <dgm:pt modelId="{F79D7E30-37D5-4C11-AA89-CF981134EF68}">
      <dgm:prSet/>
      <dgm:spPr/>
      <dgm:t>
        <a:bodyPr/>
        <a:lstStyle/>
        <a:p>
          <a:pPr>
            <a:lnSpc>
              <a:spcPct val="100000"/>
            </a:lnSpc>
          </a:pPr>
          <a:r>
            <a:rPr lang="en-US" dirty="0"/>
            <a:t>Self-reported measures (e.g., physical activity, health status) may be biased.</a:t>
          </a:r>
        </a:p>
      </dgm:t>
    </dgm:pt>
    <dgm:pt modelId="{9696BDD5-1A62-4218-A36D-F6FB5AD26D2D}" type="parTrans" cxnId="{7707BEB5-3507-4894-8BD5-64CF9E10C26A}">
      <dgm:prSet/>
      <dgm:spPr/>
      <dgm:t>
        <a:bodyPr/>
        <a:lstStyle/>
        <a:p>
          <a:endParaRPr lang="en-US"/>
        </a:p>
      </dgm:t>
    </dgm:pt>
    <dgm:pt modelId="{A5E57F01-D801-4947-85BD-CAD24485ACAC}" type="sibTrans" cxnId="{7707BEB5-3507-4894-8BD5-64CF9E10C26A}">
      <dgm:prSet/>
      <dgm:spPr/>
      <dgm:t>
        <a:bodyPr/>
        <a:lstStyle/>
        <a:p>
          <a:endParaRPr lang="en-US"/>
        </a:p>
      </dgm:t>
    </dgm:pt>
    <dgm:pt modelId="{634A4951-0D52-45EF-9463-2E46EEBB0E18}">
      <dgm:prSet/>
      <dgm:spPr/>
      <dgm:t>
        <a:bodyPr/>
        <a:lstStyle/>
        <a:p>
          <a:pPr>
            <a:lnSpc>
              <a:spcPct val="100000"/>
            </a:lnSpc>
          </a:pPr>
          <a:r>
            <a:rPr lang="en-US" dirty="0"/>
            <a:t>Statistical and ML models may not fully capture aging's biological complexity.</a:t>
          </a:r>
        </a:p>
      </dgm:t>
    </dgm:pt>
    <dgm:pt modelId="{1DD0AEBE-E85C-417E-BF15-2A4EE57F29B5}" type="parTrans" cxnId="{AE37B3D2-B93B-4599-B77D-EF7D45ABA279}">
      <dgm:prSet/>
      <dgm:spPr/>
      <dgm:t>
        <a:bodyPr/>
        <a:lstStyle/>
        <a:p>
          <a:endParaRPr lang="en-US"/>
        </a:p>
      </dgm:t>
    </dgm:pt>
    <dgm:pt modelId="{0E680A0F-9EF5-402F-86E4-FE40580E7FA9}" type="sibTrans" cxnId="{AE37B3D2-B93B-4599-B77D-EF7D45ABA279}">
      <dgm:prSet/>
      <dgm:spPr/>
      <dgm:t>
        <a:bodyPr/>
        <a:lstStyle/>
        <a:p>
          <a:endParaRPr lang="en-US"/>
        </a:p>
      </dgm:t>
    </dgm:pt>
    <dgm:pt modelId="{D52CE748-7414-4C5E-A546-D57EC1605765}" type="pres">
      <dgm:prSet presAssocID="{DE5F512A-3F8E-45CA-A4FC-7690DFF02EEE}" presName="root" presStyleCnt="0">
        <dgm:presLayoutVars>
          <dgm:dir/>
          <dgm:resizeHandles val="exact"/>
        </dgm:presLayoutVars>
      </dgm:prSet>
      <dgm:spPr/>
    </dgm:pt>
    <dgm:pt modelId="{4250AF1F-DAB9-4A31-9FAD-FD4E24E20E76}" type="pres">
      <dgm:prSet presAssocID="{B614A194-23C2-457D-BDA7-1240682265C0}" presName="compNode" presStyleCnt="0"/>
      <dgm:spPr/>
    </dgm:pt>
    <dgm:pt modelId="{4B672BB1-47BE-42D7-8241-354A8B7F961C}" type="pres">
      <dgm:prSet presAssocID="{B614A194-23C2-457D-BDA7-1240682265C0}" presName="bgRect" presStyleLbl="bgShp" presStyleIdx="0" presStyleCnt="4"/>
      <dgm:spPr/>
    </dgm:pt>
    <dgm:pt modelId="{CC15F8AB-CE18-45CE-A25B-FE4B77B6D0FD}" type="pres">
      <dgm:prSet presAssocID="{B614A194-23C2-457D-BDA7-1240682265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Secure"/>
        </a:ext>
      </dgm:extLst>
    </dgm:pt>
    <dgm:pt modelId="{7FD4DDFB-FEC5-4B1C-84AD-C2F8057E37C6}" type="pres">
      <dgm:prSet presAssocID="{B614A194-23C2-457D-BDA7-1240682265C0}" presName="spaceRect" presStyleCnt="0"/>
      <dgm:spPr/>
    </dgm:pt>
    <dgm:pt modelId="{2365D77D-C165-4946-9B50-005B20D9B0BE}" type="pres">
      <dgm:prSet presAssocID="{B614A194-23C2-457D-BDA7-1240682265C0}" presName="parTx" presStyleLbl="revTx" presStyleIdx="0" presStyleCnt="4">
        <dgm:presLayoutVars>
          <dgm:chMax val="0"/>
          <dgm:chPref val="0"/>
        </dgm:presLayoutVars>
      </dgm:prSet>
      <dgm:spPr/>
    </dgm:pt>
    <dgm:pt modelId="{F4D25985-2687-40EF-B6AF-2EB9CA30BBD4}" type="pres">
      <dgm:prSet presAssocID="{CCDCD877-765C-426F-8C6C-78F95A072ED3}" presName="sibTrans" presStyleCnt="0"/>
      <dgm:spPr/>
    </dgm:pt>
    <dgm:pt modelId="{18483A19-CB9E-4CDD-8351-6266EA79FCCD}" type="pres">
      <dgm:prSet presAssocID="{798B48C9-C979-4A5B-A23E-F9E5C12FF36A}" presName="compNode" presStyleCnt="0"/>
      <dgm:spPr/>
    </dgm:pt>
    <dgm:pt modelId="{5207605C-A09A-43D8-B623-DAFB937F15B0}" type="pres">
      <dgm:prSet presAssocID="{798B48C9-C979-4A5B-A23E-F9E5C12FF36A}" presName="bgRect" presStyleLbl="bgShp" presStyleIdx="1" presStyleCnt="4"/>
      <dgm:spPr/>
    </dgm:pt>
    <dgm:pt modelId="{7E6E3B2C-DAA2-4E41-8A52-1CE58CDECFE9}" type="pres">
      <dgm:prSet presAssocID="{798B48C9-C979-4A5B-A23E-F9E5C12FF3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705A3B34-3B96-41C1-93C2-96B996BC6B4F}" type="pres">
      <dgm:prSet presAssocID="{798B48C9-C979-4A5B-A23E-F9E5C12FF36A}" presName="spaceRect" presStyleCnt="0"/>
      <dgm:spPr/>
    </dgm:pt>
    <dgm:pt modelId="{D35FF926-4EA0-4740-B26E-F84F0F8B431A}" type="pres">
      <dgm:prSet presAssocID="{798B48C9-C979-4A5B-A23E-F9E5C12FF36A}" presName="parTx" presStyleLbl="revTx" presStyleIdx="1" presStyleCnt="4">
        <dgm:presLayoutVars>
          <dgm:chMax val="0"/>
          <dgm:chPref val="0"/>
        </dgm:presLayoutVars>
      </dgm:prSet>
      <dgm:spPr/>
    </dgm:pt>
    <dgm:pt modelId="{B90E1921-2B1F-4AD2-86F5-9BCB360A5339}" type="pres">
      <dgm:prSet presAssocID="{CC6574B4-0ED4-4A87-9709-0E898FD46E46}" presName="sibTrans" presStyleCnt="0"/>
      <dgm:spPr/>
    </dgm:pt>
    <dgm:pt modelId="{12F58BB0-4781-4E9A-9745-D20DF2164256}" type="pres">
      <dgm:prSet presAssocID="{F79D7E30-37D5-4C11-AA89-CF981134EF68}" presName="compNode" presStyleCnt="0"/>
      <dgm:spPr/>
    </dgm:pt>
    <dgm:pt modelId="{CB5F1210-5886-471B-B85C-7095501B3953}" type="pres">
      <dgm:prSet presAssocID="{F79D7E30-37D5-4C11-AA89-CF981134EF68}" presName="bgRect" presStyleLbl="bgShp" presStyleIdx="2" presStyleCnt="4"/>
      <dgm:spPr/>
    </dgm:pt>
    <dgm:pt modelId="{AB989CA6-262B-4578-8C9B-2F6F9DD91A41}" type="pres">
      <dgm:prSet presAssocID="{F79D7E30-37D5-4C11-AA89-CF981134EF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rror"/>
        </a:ext>
      </dgm:extLst>
    </dgm:pt>
    <dgm:pt modelId="{428BBA35-E69B-452B-87AC-5D39C1E21201}" type="pres">
      <dgm:prSet presAssocID="{F79D7E30-37D5-4C11-AA89-CF981134EF68}" presName="spaceRect" presStyleCnt="0"/>
      <dgm:spPr/>
    </dgm:pt>
    <dgm:pt modelId="{A5509E84-18A0-4391-AAF7-081D47150C06}" type="pres">
      <dgm:prSet presAssocID="{F79D7E30-37D5-4C11-AA89-CF981134EF68}" presName="parTx" presStyleLbl="revTx" presStyleIdx="2" presStyleCnt="4">
        <dgm:presLayoutVars>
          <dgm:chMax val="0"/>
          <dgm:chPref val="0"/>
        </dgm:presLayoutVars>
      </dgm:prSet>
      <dgm:spPr/>
    </dgm:pt>
    <dgm:pt modelId="{E929DE35-AC47-48AF-AB7D-F843DD7F3373}" type="pres">
      <dgm:prSet presAssocID="{A5E57F01-D801-4947-85BD-CAD24485ACAC}" presName="sibTrans" presStyleCnt="0"/>
      <dgm:spPr/>
    </dgm:pt>
    <dgm:pt modelId="{A574CF1D-071B-4317-9ED4-4E5EBA2B7B54}" type="pres">
      <dgm:prSet presAssocID="{634A4951-0D52-45EF-9463-2E46EEBB0E18}" presName="compNode" presStyleCnt="0"/>
      <dgm:spPr/>
    </dgm:pt>
    <dgm:pt modelId="{94A71A81-556A-47BE-9A90-C64A15072532}" type="pres">
      <dgm:prSet presAssocID="{634A4951-0D52-45EF-9463-2E46EEBB0E18}" presName="bgRect" presStyleLbl="bgShp" presStyleIdx="3" presStyleCnt="4"/>
      <dgm:spPr/>
    </dgm:pt>
    <dgm:pt modelId="{6FEEF1F0-9495-4C6C-BC91-487F9775F7C5}" type="pres">
      <dgm:prSet presAssocID="{634A4951-0D52-45EF-9463-2E46EEBB0E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print"/>
        </a:ext>
      </dgm:extLst>
    </dgm:pt>
    <dgm:pt modelId="{11C1B5FE-2C34-48E0-B663-FECCF526C28E}" type="pres">
      <dgm:prSet presAssocID="{634A4951-0D52-45EF-9463-2E46EEBB0E18}" presName="spaceRect" presStyleCnt="0"/>
      <dgm:spPr/>
    </dgm:pt>
    <dgm:pt modelId="{A7BD5D69-ACE7-4082-9C33-D8FD86BF06CE}" type="pres">
      <dgm:prSet presAssocID="{634A4951-0D52-45EF-9463-2E46EEBB0E18}" presName="parTx" presStyleLbl="revTx" presStyleIdx="3" presStyleCnt="4">
        <dgm:presLayoutVars>
          <dgm:chMax val="0"/>
          <dgm:chPref val="0"/>
        </dgm:presLayoutVars>
      </dgm:prSet>
      <dgm:spPr/>
    </dgm:pt>
  </dgm:ptLst>
  <dgm:cxnLst>
    <dgm:cxn modelId="{2E42EF22-7331-423F-A1A9-01EBCF9AA2CD}" type="presOf" srcId="{DE5F512A-3F8E-45CA-A4FC-7690DFF02EEE}" destId="{D52CE748-7414-4C5E-A546-D57EC1605765}" srcOrd="0" destOrd="0" presId="urn:microsoft.com/office/officeart/2018/2/layout/IconVerticalSolidList"/>
    <dgm:cxn modelId="{01BE9444-92D4-4965-8939-1D2AEB463861}" srcId="{DE5F512A-3F8E-45CA-A4FC-7690DFF02EEE}" destId="{798B48C9-C979-4A5B-A23E-F9E5C12FF36A}" srcOrd="1" destOrd="0" parTransId="{D4AF82F2-3677-4845-87EA-49E6D5EE066C}" sibTransId="{CC6574B4-0ED4-4A87-9709-0E898FD46E46}"/>
    <dgm:cxn modelId="{34A5527B-0921-4615-8584-592CE383FE15}" type="presOf" srcId="{798B48C9-C979-4A5B-A23E-F9E5C12FF36A}" destId="{D35FF926-4EA0-4740-B26E-F84F0F8B431A}" srcOrd="0" destOrd="0" presId="urn:microsoft.com/office/officeart/2018/2/layout/IconVerticalSolidList"/>
    <dgm:cxn modelId="{7707BEB5-3507-4894-8BD5-64CF9E10C26A}" srcId="{DE5F512A-3F8E-45CA-A4FC-7690DFF02EEE}" destId="{F79D7E30-37D5-4C11-AA89-CF981134EF68}" srcOrd="2" destOrd="0" parTransId="{9696BDD5-1A62-4218-A36D-F6FB5AD26D2D}" sibTransId="{A5E57F01-D801-4947-85BD-CAD24485ACAC}"/>
    <dgm:cxn modelId="{386C62C9-1072-4117-B8C7-42451577F37C}" type="presOf" srcId="{634A4951-0D52-45EF-9463-2E46EEBB0E18}" destId="{A7BD5D69-ACE7-4082-9C33-D8FD86BF06CE}" srcOrd="0" destOrd="0" presId="urn:microsoft.com/office/officeart/2018/2/layout/IconVerticalSolidList"/>
    <dgm:cxn modelId="{AE37B3D2-B93B-4599-B77D-EF7D45ABA279}" srcId="{DE5F512A-3F8E-45CA-A4FC-7690DFF02EEE}" destId="{634A4951-0D52-45EF-9463-2E46EEBB0E18}" srcOrd="3" destOrd="0" parTransId="{1DD0AEBE-E85C-417E-BF15-2A4EE57F29B5}" sibTransId="{0E680A0F-9EF5-402F-86E4-FE40580E7FA9}"/>
    <dgm:cxn modelId="{7919D9D9-F5D2-4EA3-917A-04B1AC7138D4}" type="presOf" srcId="{B614A194-23C2-457D-BDA7-1240682265C0}" destId="{2365D77D-C165-4946-9B50-005B20D9B0BE}" srcOrd="0" destOrd="0" presId="urn:microsoft.com/office/officeart/2018/2/layout/IconVerticalSolidList"/>
    <dgm:cxn modelId="{0C2E96DB-1E7C-4086-8F45-971B28C3C225}" type="presOf" srcId="{F79D7E30-37D5-4C11-AA89-CF981134EF68}" destId="{A5509E84-18A0-4391-AAF7-081D47150C06}" srcOrd="0" destOrd="0" presId="urn:microsoft.com/office/officeart/2018/2/layout/IconVerticalSolidList"/>
    <dgm:cxn modelId="{985EDBFF-FA78-4ED6-910C-F759084232B2}" srcId="{DE5F512A-3F8E-45CA-A4FC-7690DFF02EEE}" destId="{B614A194-23C2-457D-BDA7-1240682265C0}" srcOrd="0" destOrd="0" parTransId="{4A8945E0-0BF0-4D4D-985A-59ABBC90D6BC}" sibTransId="{CCDCD877-765C-426F-8C6C-78F95A072ED3}"/>
    <dgm:cxn modelId="{DA536CDF-B56A-4DC2-BE34-68BD7704CAFB}" type="presParOf" srcId="{D52CE748-7414-4C5E-A546-D57EC1605765}" destId="{4250AF1F-DAB9-4A31-9FAD-FD4E24E20E76}" srcOrd="0" destOrd="0" presId="urn:microsoft.com/office/officeart/2018/2/layout/IconVerticalSolidList"/>
    <dgm:cxn modelId="{E5A84E9C-A019-43BF-A350-8A8528297551}" type="presParOf" srcId="{4250AF1F-DAB9-4A31-9FAD-FD4E24E20E76}" destId="{4B672BB1-47BE-42D7-8241-354A8B7F961C}" srcOrd="0" destOrd="0" presId="urn:microsoft.com/office/officeart/2018/2/layout/IconVerticalSolidList"/>
    <dgm:cxn modelId="{7B1109A9-89A7-4260-8403-86994943113A}" type="presParOf" srcId="{4250AF1F-DAB9-4A31-9FAD-FD4E24E20E76}" destId="{CC15F8AB-CE18-45CE-A25B-FE4B77B6D0FD}" srcOrd="1" destOrd="0" presId="urn:microsoft.com/office/officeart/2018/2/layout/IconVerticalSolidList"/>
    <dgm:cxn modelId="{17C9C71A-CD61-438C-8125-F0590AACA81C}" type="presParOf" srcId="{4250AF1F-DAB9-4A31-9FAD-FD4E24E20E76}" destId="{7FD4DDFB-FEC5-4B1C-84AD-C2F8057E37C6}" srcOrd="2" destOrd="0" presId="urn:microsoft.com/office/officeart/2018/2/layout/IconVerticalSolidList"/>
    <dgm:cxn modelId="{8A3AF056-E9D5-42F8-A366-BB31FCF3908D}" type="presParOf" srcId="{4250AF1F-DAB9-4A31-9FAD-FD4E24E20E76}" destId="{2365D77D-C165-4946-9B50-005B20D9B0BE}" srcOrd="3" destOrd="0" presId="urn:microsoft.com/office/officeart/2018/2/layout/IconVerticalSolidList"/>
    <dgm:cxn modelId="{A8817D8F-F902-4024-A53F-AB69318C9376}" type="presParOf" srcId="{D52CE748-7414-4C5E-A546-D57EC1605765}" destId="{F4D25985-2687-40EF-B6AF-2EB9CA30BBD4}" srcOrd="1" destOrd="0" presId="urn:microsoft.com/office/officeart/2018/2/layout/IconVerticalSolidList"/>
    <dgm:cxn modelId="{3D636C28-4A34-4C56-8D58-138240DC3CBF}" type="presParOf" srcId="{D52CE748-7414-4C5E-A546-D57EC1605765}" destId="{18483A19-CB9E-4CDD-8351-6266EA79FCCD}" srcOrd="2" destOrd="0" presId="urn:microsoft.com/office/officeart/2018/2/layout/IconVerticalSolidList"/>
    <dgm:cxn modelId="{DED8F9E9-8A43-4DFB-A62F-4275DCCE93B0}" type="presParOf" srcId="{18483A19-CB9E-4CDD-8351-6266EA79FCCD}" destId="{5207605C-A09A-43D8-B623-DAFB937F15B0}" srcOrd="0" destOrd="0" presId="urn:microsoft.com/office/officeart/2018/2/layout/IconVerticalSolidList"/>
    <dgm:cxn modelId="{64912AD1-3787-40D9-94D9-C2D816B7B5C1}" type="presParOf" srcId="{18483A19-CB9E-4CDD-8351-6266EA79FCCD}" destId="{7E6E3B2C-DAA2-4E41-8A52-1CE58CDECFE9}" srcOrd="1" destOrd="0" presId="urn:microsoft.com/office/officeart/2018/2/layout/IconVerticalSolidList"/>
    <dgm:cxn modelId="{278D0204-36F3-434C-A834-0C1CD523FDB2}" type="presParOf" srcId="{18483A19-CB9E-4CDD-8351-6266EA79FCCD}" destId="{705A3B34-3B96-41C1-93C2-96B996BC6B4F}" srcOrd="2" destOrd="0" presId="urn:microsoft.com/office/officeart/2018/2/layout/IconVerticalSolidList"/>
    <dgm:cxn modelId="{7CA26506-FD27-4EC3-8F0B-F1B7358CC337}" type="presParOf" srcId="{18483A19-CB9E-4CDD-8351-6266EA79FCCD}" destId="{D35FF926-4EA0-4740-B26E-F84F0F8B431A}" srcOrd="3" destOrd="0" presId="urn:microsoft.com/office/officeart/2018/2/layout/IconVerticalSolidList"/>
    <dgm:cxn modelId="{2103F4B9-9F67-483F-9FC1-BD233EE36368}" type="presParOf" srcId="{D52CE748-7414-4C5E-A546-D57EC1605765}" destId="{B90E1921-2B1F-4AD2-86F5-9BCB360A5339}" srcOrd="3" destOrd="0" presId="urn:microsoft.com/office/officeart/2018/2/layout/IconVerticalSolidList"/>
    <dgm:cxn modelId="{263DA7BC-53AC-4740-BA40-0BF2C0F9DC62}" type="presParOf" srcId="{D52CE748-7414-4C5E-A546-D57EC1605765}" destId="{12F58BB0-4781-4E9A-9745-D20DF2164256}" srcOrd="4" destOrd="0" presId="urn:microsoft.com/office/officeart/2018/2/layout/IconVerticalSolidList"/>
    <dgm:cxn modelId="{51A7885F-2BB6-4CEC-8249-8D02D9E5648B}" type="presParOf" srcId="{12F58BB0-4781-4E9A-9745-D20DF2164256}" destId="{CB5F1210-5886-471B-B85C-7095501B3953}" srcOrd="0" destOrd="0" presId="urn:microsoft.com/office/officeart/2018/2/layout/IconVerticalSolidList"/>
    <dgm:cxn modelId="{B7B83CE1-656F-4779-9932-6B0FE83D5399}" type="presParOf" srcId="{12F58BB0-4781-4E9A-9745-D20DF2164256}" destId="{AB989CA6-262B-4578-8C9B-2F6F9DD91A41}" srcOrd="1" destOrd="0" presId="urn:microsoft.com/office/officeart/2018/2/layout/IconVerticalSolidList"/>
    <dgm:cxn modelId="{DD6A49F9-D85F-4DA1-B738-676F35DEBD4A}" type="presParOf" srcId="{12F58BB0-4781-4E9A-9745-D20DF2164256}" destId="{428BBA35-E69B-452B-87AC-5D39C1E21201}" srcOrd="2" destOrd="0" presId="urn:microsoft.com/office/officeart/2018/2/layout/IconVerticalSolidList"/>
    <dgm:cxn modelId="{8299E7D7-6726-49EF-9D59-75690D3DD36A}" type="presParOf" srcId="{12F58BB0-4781-4E9A-9745-D20DF2164256}" destId="{A5509E84-18A0-4391-AAF7-081D47150C06}" srcOrd="3" destOrd="0" presId="urn:microsoft.com/office/officeart/2018/2/layout/IconVerticalSolidList"/>
    <dgm:cxn modelId="{5636BA71-C724-4F52-B130-89B15F5D913B}" type="presParOf" srcId="{D52CE748-7414-4C5E-A546-D57EC1605765}" destId="{E929DE35-AC47-48AF-AB7D-F843DD7F3373}" srcOrd="5" destOrd="0" presId="urn:microsoft.com/office/officeart/2018/2/layout/IconVerticalSolidList"/>
    <dgm:cxn modelId="{13DA76A5-ADF3-4586-9166-F4E4D2126E8D}" type="presParOf" srcId="{D52CE748-7414-4C5E-A546-D57EC1605765}" destId="{A574CF1D-071B-4317-9ED4-4E5EBA2B7B54}" srcOrd="6" destOrd="0" presId="urn:microsoft.com/office/officeart/2018/2/layout/IconVerticalSolidList"/>
    <dgm:cxn modelId="{CE28E53C-3316-4332-9B9E-7F1FB7909D03}" type="presParOf" srcId="{A574CF1D-071B-4317-9ED4-4E5EBA2B7B54}" destId="{94A71A81-556A-47BE-9A90-C64A15072532}" srcOrd="0" destOrd="0" presId="urn:microsoft.com/office/officeart/2018/2/layout/IconVerticalSolidList"/>
    <dgm:cxn modelId="{2BF073B1-802C-4C82-AD1E-87C10770E7E4}" type="presParOf" srcId="{A574CF1D-071B-4317-9ED4-4E5EBA2B7B54}" destId="{6FEEF1F0-9495-4C6C-BC91-487F9775F7C5}" srcOrd="1" destOrd="0" presId="urn:microsoft.com/office/officeart/2018/2/layout/IconVerticalSolidList"/>
    <dgm:cxn modelId="{D2E64E70-40F3-4BD6-8E96-C9119B4C8B1B}" type="presParOf" srcId="{A574CF1D-071B-4317-9ED4-4E5EBA2B7B54}" destId="{11C1B5FE-2C34-48E0-B663-FECCF526C28E}" srcOrd="2" destOrd="0" presId="urn:microsoft.com/office/officeart/2018/2/layout/IconVerticalSolidList"/>
    <dgm:cxn modelId="{B4BC940A-61DB-4D4C-AF7A-3600D70AD91B}" type="presParOf" srcId="{A574CF1D-071B-4317-9ED4-4E5EBA2B7B54}" destId="{A7BD5D69-ACE7-4082-9C33-D8FD86BF06CE}" srcOrd="3" destOrd="0" presId="urn:microsoft.com/office/officeart/2018/2/layout/IconVerticalSoli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b="0" i="0" dirty="0">
              <a:latin typeface="+mn-lt"/>
              <a:cs typeface="Times New Roman" panose="02020603050405020304" pitchFamily="18" charset="0"/>
            </a:rPr>
            <a:t>A multiple linear regression was run using telomere length, triglycerides, LDL, glucose, and insulin.</a:t>
          </a:r>
          <a:endParaRPr lang="en-US" dirty="0">
            <a:latin typeface="+mn-lt"/>
            <a:cs typeface="Times New Roman" panose="02020603050405020304" pitchFamily="18" charset="0"/>
          </a:endParaRPr>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b="0" i="0" dirty="0">
              <a:latin typeface="+mn-lt"/>
              <a:cs typeface="Times New Roman" panose="02020603050405020304" pitchFamily="18" charset="0"/>
            </a:rPr>
            <a:t>The model was statistically significant: </a:t>
          </a:r>
          <a:r>
            <a:rPr lang="en-US" b="1" i="0" dirty="0">
              <a:latin typeface="+mn-lt"/>
              <a:cs typeface="Times New Roman" panose="02020603050405020304" pitchFamily="18" charset="0"/>
            </a:rPr>
            <a:t>F(5, 1302) = 23.02, p &lt; 0.001</a:t>
          </a:r>
          <a:r>
            <a:rPr lang="en-US" b="0" i="0" dirty="0">
              <a:latin typeface="+mn-lt"/>
              <a:cs typeface="Times New Roman" panose="02020603050405020304" pitchFamily="18" charset="0"/>
            </a:rPr>
            <a:t>.</a:t>
          </a:r>
          <a:endParaRPr lang="en-US" dirty="0">
            <a:latin typeface="+mn-lt"/>
            <a:cs typeface="Times New Roman" panose="02020603050405020304" pitchFamily="18" charset="0"/>
          </a:endParaRP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b="1" i="0" dirty="0"/>
            <a:t>Adjusted R² = 0.078 (7.8%)</a:t>
          </a:r>
          <a:r>
            <a:rPr lang="en-US" b="0" i="0" dirty="0"/>
            <a:t>, indicating a weak explanatory power.</a:t>
          </a:r>
          <a:endParaRPr lang="en-US" dirty="0"/>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b="1" i="0" dirty="0"/>
            <a:t>Telomere length</a:t>
          </a:r>
          <a:r>
            <a:rPr lang="en-US" b="0" i="0" dirty="0"/>
            <a:t> was a significant predictor (p &lt; 0.001); longer telomeres → lower GrimAge.</a:t>
          </a:r>
          <a:endParaRPr lang="en-US" dirty="0"/>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1" i="0" dirty="0"/>
            <a:t>Triglycerides, LDL, glucose, and insulin</a:t>
          </a:r>
          <a:r>
            <a:rPr lang="en-US" b="0" i="0" dirty="0"/>
            <a:t> were not significant (p &gt; 0.05).</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Reject the null hypothesis for telomere length; fail to reject for other biomarkers.</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dirty="0"/>
            <a:t>Added </a:t>
          </a:r>
          <a:r>
            <a:rPr lang="en-US" b="1" dirty="0"/>
            <a:t>physical activity level</a:t>
          </a:r>
          <a:r>
            <a:rPr lang="en-US" dirty="0"/>
            <a:t> to the biomarker-only regression model.</a:t>
          </a:r>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dirty="0"/>
            <a:t>The model remained </a:t>
          </a:r>
          <a:r>
            <a:rPr lang="en-US" b="1" dirty="0"/>
            <a:t>statistically significant</a:t>
          </a:r>
          <a:r>
            <a:rPr lang="en-US" dirty="0"/>
            <a:t>, F(6, 1301) = 22.33, </a:t>
          </a:r>
          <a:r>
            <a:rPr lang="en-US" b="1" dirty="0"/>
            <a:t>p &lt; 0.001</a:t>
          </a:r>
          <a:r>
            <a:rPr lang="en-US" dirty="0"/>
            <a:t>.</a:t>
          </a: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b="1" dirty="0"/>
            <a:t>Adjusted R² increased slightly</a:t>
          </a:r>
          <a:r>
            <a:rPr lang="en-US" dirty="0"/>
            <a:t> to 0.089 (8.9%), suggesting a small improvement in explanatory power.</a:t>
          </a:r>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b="1" dirty="0"/>
            <a:t>Physical activity level</a:t>
          </a:r>
          <a:r>
            <a:rPr lang="en-US" dirty="0"/>
            <a:t> was a significant predictor (</a:t>
          </a:r>
          <a:r>
            <a:rPr lang="en-US" b="1" dirty="0"/>
            <a:t>p &lt; 0.001</a:t>
          </a:r>
          <a:r>
            <a:rPr lang="en-US" dirty="0"/>
            <a:t>).</a:t>
          </a:r>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0" i="0" u="none" dirty="0"/>
            <a:t>Lower activity levels were associated with </a:t>
          </a:r>
          <a:r>
            <a:rPr lang="en-US" b="1" i="0" u="none" dirty="0"/>
            <a:t>higher biological age (GrimAge)</a:t>
          </a:r>
          <a:r>
            <a:rPr lang="en-US" b="0" i="0" u="none" dirty="0"/>
            <a:t>.</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Including</a:t>
          </a:r>
          <a:r>
            <a:rPr lang="en-US" b="0" i="0" u="none" dirty="0"/>
            <a:t> physical activity, </a:t>
          </a:r>
          <a:r>
            <a:rPr lang="en-US" b="1" i="0" u="none" dirty="0"/>
            <a:t>adds predictive value</a:t>
          </a:r>
          <a:r>
            <a:rPr lang="en-US" b="0" i="0" u="none" dirty="0"/>
            <a:t> beyond biomarkers alone. The null hypothesis was rejected.</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AC0B6A-5C58-4765-97EF-9863A2D892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FEAA7-92C1-44DE-ADF4-1EC17382D5A2}">
      <dgm:prSet/>
      <dgm:spPr/>
      <dgm:t>
        <a:bodyPr/>
        <a:lstStyle/>
        <a:p>
          <a:r>
            <a:rPr lang="en-US" b="0" i="0" u="none" dirty="0"/>
            <a:t>Model was statistically significant: F(17, 1290) = 249.5, p &lt; 0.001</a:t>
          </a:r>
          <a:endParaRPr lang="en-US" dirty="0"/>
        </a:p>
      </dgm:t>
    </dgm:pt>
    <dgm:pt modelId="{ACEA8129-6209-4735-AF14-6CEA10CA983B}" type="parTrans" cxnId="{62F366D0-1E61-4B89-8DA5-4C94796D2A74}">
      <dgm:prSet/>
      <dgm:spPr/>
      <dgm:t>
        <a:bodyPr/>
        <a:lstStyle/>
        <a:p>
          <a:endParaRPr lang="en-US"/>
        </a:p>
      </dgm:t>
    </dgm:pt>
    <dgm:pt modelId="{A402F888-C10D-4318-B90B-95F2A2D7DAFE}" type="sibTrans" cxnId="{62F366D0-1E61-4B89-8DA5-4C94796D2A74}">
      <dgm:prSet/>
      <dgm:spPr/>
      <dgm:t>
        <a:bodyPr/>
        <a:lstStyle/>
        <a:p>
          <a:endParaRPr lang="en-US"/>
        </a:p>
      </dgm:t>
    </dgm:pt>
    <dgm:pt modelId="{111CCDF6-FEBD-411E-B8BB-47A64022DA5C}">
      <dgm:prSet/>
      <dgm:spPr/>
      <dgm:t>
        <a:bodyPr/>
        <a:lstStyle/>
        <a:p>
          <a:r>
            <a:rPr lang="en-US" dirty="0"/>
            <a:t>Adjusted R² = 0.764, explaining 76.4% of the variance in GrimAge</a:t>
          </a:r>
        </a:p>
      </dgm:t>
    </dgm:pt>
    <dgm:pt modelId="{98B99EFB-1414-4AFA-875F-DCF42C88F600}" type="parTrans" cxnId="{0B616ED6-BB54-4D64-8D09-10AB4A16122C}">
      <dgm:prSet/>
      <dgm:spPr/>
      <dgm:t>
        <a:bodyPr/>
        <a:lstStyle/>
        <a:p>
          <a:endParaRPr lang="en-US"/>
        </a:p>
      </dgm:t>
    </dgm:pt>
    <dgm:pt modelId="{8491A552-7002-4B43-9420-CF09B19E8824}" type="sibTrans" cxnId="{0B616ED6-BB54-4D64-8D09-10AB4A16122C}">
      <dgm:prSet/>
      <dgm:spPr/>
      <dgm:t>
        <a:bodyPr/>
        <a:lstStyle/>
        <a:p>
          <a:endParaRPr lang="en-US"/>
        </a:p>
      </dgm:t>
    </dgm:pt>
    <dgm:pt modelId="{DE8DD86D-BDB0-4C24-AF42-99DDC7ABD721}">
      <dgm:prSet/>
      <dgm:spPr/>
      <dgm:t>
        <a:bodyPr/>
        <a:lstStyle/>
        <a:p>
          <a:r>
            <a:rPr lang="en-US" dirty="0"/>
            <a:t>Significant predictors: age, telomere length, CRP, vitamin D, gender, self-reported health</a:t>
          </a:r>
        </a:p>
      </dgm:t>
    </dgm:pt>
    <dgm:pt modelId="{CC5E7844-F2B1-4456-B1FF-0076ABCD743F}" type="parTrans" cxnId="{9C052C4E-49A5-450B-9BC6-27172B9427FB}">
      <dgm:prSet/>
      <dgm:spPr/>
      <dgm:t>
        <a:bodyPr/>
        <a:lstStyle/>
        <a:p>
          <a:endParaRPr lang="en-US"/>
        </a:p>
      </dgm:t>
    </dgm:pt>
    <dgm:pt modelId="{A4640EEE-4132-4E9D-9D4A-39A12398849E}" type="sibTrans" cxnId="{9C052C4E-49A5-450B-9BC6-27172B9427FB}">
      <dgm:prSet/>
      <dgm:spPr/>
      <dgm:t>
        <a:bodyPr/>
        <a:lstStyle/>
        <a:p>
          <a:endParaRPr lang="en-US"/>
        </a:p>
      </dgm:t>
    </dgm:pt>
    <dgm:pt modelId="{98C420A6-7963-48C6-9598-CC86EDE6F9FC}">
      <dgm:prSet/>
      <dgm:spPr/>
      <dgm:t>
        <a:bodyPr/>
        <a:lstStyle/>
        <a:p>
          <a:r>
            <a:rPr lang="en-US" dirty="0"/>
            <a:t>Higher age, CRP, and male gender → higher GrimAge</a:t>
          </a:r>
        </a:p>
      </dgm:t>
    </dgm:pt>
    <dgm:pt modelId="{CFC62EAB-8F79-423F-A251-F10AB44500CA}" type="parTrans" cxnId="{E02C7140-4D22-4333-850B-86F7677E9677}">
      <dgm:prSet/>
      <dgm:spPr/>
      <dgm:t>
        <a:bodyPr/>
        <a:lstStyle/>
        <a:p>
          <a:endParaRPr lang="en-US"/>
        </a:p>
      </dgm:t>
    </dgm:pt>
    <dgm:pt modelId="{BE37F863-D02F-434D-A3AC-ECED1CAF1DCB}" type="sibTrans" cxnId="{E02C7140-4D22-4333-850B-86F7677E9677}">
      <dgm:prSet/>
      <dgm:spPr/>
      <dgm:t>
        <a:bodyPr/>
        <a:lstStyle/>
        <a:p>
          <a:endParaRPr lang="en-US"/>
        </a:p>
      </dgm:t>
    </dgm:pt>
    <dgm:pt modelId="{E4CE52F7-64AB-4BB9-8367-79202F07A583}">
      <dgm:prSet/>
      <dgm:spPr/>
      <dgm:t>
        <a:bodyPr/>
        <a:lstStyle/>
        <a:p>
          <a:r>
            <a:rPr lang="en-US" b="0" i="0" u="none" dirty="0"/>
            <a:t>Longer telomeres, more vitamin D, better self-rated health → lower GrimAge</a:t>
          </a:r>
          <a:endParaRPr lang="en-US" dirty="0"/>
        </a:p>
      </dgm:t>
    </dgm:pt>
    <dgm:pt modelId="{1CC2BCF3-D48B-4347-BB6D-2D9F74CDD2C6}" type="parTrans" cxnId="{F9C7BBAA-3C76-4857-98F2-36A266494873}">
      <dgm:prSet/>
      <dgm:spPr/>
      <dgm:t>
        <a:bodyPr/>
        <a:lstStyle/>
        <a:p>
          <a:endParaRPr lang="en-US"/>
        </a:p>
      </dgm:t>
    </dgm:pt>
    <dgm:pt modelId="{C2C7352E-270E-410D-AE43-A9404F9AB0D3}" type="sibTrans" cxnId="{F9C7BBAA-3C76-4857-98F2-36A266494873}">
      <dgm:prSet/>
      <dgm:spPr/>
      <dgm:t>
        <a:bodyPr/>
        <a:lstStyle/>
        <a:p>
          <a:endParaRPr lang="en-US"/>
        </a:p>
      </dgm:t>
    </dgm:pt>
    <dgm:pt modelId="{7D09CC3A-C7FD-4948-BAA8-77FEA29C6135}">
      <dgm:prSet/>
      <dgm:spPr>
        <a:solidFill>
          <a:schemeClr val="accent6">
            <a:lumMod val="75000"/>
          </a:schemeClr>
        </a:solidFill>
      </dgm:spPr>
      <dgm:t>
        <a:bodyPr/>
        <a:lstStyle/>
        <a:p>
          <a:r>
            <a:rPr lang="en-US" b="1" i="0" dirty="0"/>
            <a:t>Conclusion:</a:t>
          </a:r>
          <a:r>
            <a:rPr lang="en-US" b="0" i="0" dirty="0"/>
            <a:t> </a:t>
          </a:r>
          <a:r>
            <a:rPr lang="en-US" b="0" i="0" u="none" dirty="0"/>
            <a:t>null hypothesis rejected for CRP, vitamin D, and self-rated health. </a:t>
          </a:r>
          <a:endParaRPr lang="en-US" dirty="0"/>
        </a:p>
      </dgm:t>
    </dgm:pt>
    <dgm:pt modelId="{1E996E3B-64C5-4EF5-A69E-B231E1D7275A}" type="parTrans" cxnId="{BAB808E2-EF33-4276-91ED-1646CD799F6C}">
      <dgm:prSet/>
      <dgm:spPr/>
      <dgm:t>
        <a:bodyPr/>
        <a:lstStyle/>
        <a:p>
          <a:endParaRPr lang="en-US"/>
        </a:p>
      </dgm:t>
    </dgm:pt>
    <dgm:pt modelId="{8B33B203-21D5-47F8-B48D-27764BCB0266}" type="sibTrans" cxnId="{BAB808E2-EF33-4276-91ED-1646CD799F6C}">
      <dgm:prSet/>
      <dgm:spPr/>
      <dgm:t>
        <a:bodyPr/>
        <a:lstStyle/>
        <a:p>
          <a:endParaRPr lang="en-US"/>
        </a:p>
      </dgm:t>
    </dgm:pt>
    <dgm:pt modelId="{C4584B38-AA9F-894B-AC2A-7D81BD7A12E8}" type="pres">
      <dgm:prSet presAssocID="{02AC0B6A-5C58-4765-97EF-9863A2D89251}" presName="linear" presStyleCnt="0">
        <dgm:presLayoutVars>
          <dgm:animLvl val="lvl"/>
          <dgm:resizeHandles val="exact"/>
        </dgm:presLayoutVars>
      </dgm:prSet>
      <dgm:spPr/>
    </dgm:pt>
    <dgm:pt modelId="{59B3894E-B428-C343-92F5-81C7FE101183}" type="pres">
      <dgm:prSet presAssocID="{537FEAA7-92C1-44DE-ADF4-1EC17382D5A2}" presName="parentText" presStyleLbl="node1" presStyleIdx="0" presStyleCnt="6">
        <dgm:presLayoutVars>
          <dgm:chMax val="0"/>
          <dgm:bulletEnabled val="1"/>
        </dgm:presLayoutVars>
      </dgm:prSet>
      <dgm:spPr/>
    </dgm:pt>
    <dgm:pt modelId="{B3243A6A-00AA-3C43-8827-D2EF2809BFAD}" type="pres">
      <dgm:prSet presAssocID="{A402F888-C10D-4318-B90B-95F2A2D7DAFE}" presName="spacer" presStyleCnt="0"/>
      <dgm:spPr/>
    </dgm:pt>
    <dgm:pt modelId="{6331A373-F8A2-B34E-AD9E-4C9D872CBE56}" type="pres">
      <dgm:prSet presAssocID="{111CCDF6-FEBD-411E-B8BB-47A64022DA5C}" presName="parentText" presStyleLbl="node1" presStyleIdx="1" presStyleCnt="6">
        <dgm:presLayoutVars>
          <dgm:chMax val="0"/>
          <dgm:bulletEnabled val="1"/>
        </dgm:presLayoutVars>
      </dgm:prSet>
      <dgm:spPr/>
    </dgm:pt>
    <dgm:pt modelId="{2F14D74B-4D4F-C342-BD21-EEFD9B2788BB}" type="pres">
      <dgm:prSet presAssocID="{8491A552-7002-4B43-9420-CF09B19E8824}" presName="spacer" presStyleCnt="0"/>
      <dgm:spPr/>
    </dgm:pt>
    <dgm:pt modelId="{B706C3F9-D4B2-DE49-B661-41BD72AABA01}" type="pres">
      <dgm:prSet presAssocID="{DE8DD86D-BDB0-4C24-AF42-99DDC7ABD721}" presName="parentText" presStyleLbl="node1" presStyleIdx="2" presStyleCnt="6">
        <dgm:presLayoutVars>
          <dgm:chMax val="0"/>
          <dgm:bulletEnabled val="1"/>
        </dgm:presLayoutVars>
      </dgm:prSet>
      <dgm:spPr/>
    </dgm:pt>
    <dgm:pt modelId="{AD12E2B8-3064-B046-9B05-B9477EE8A3C0}" type="pres">
      <dgm:prSet presAssocID="{A4640EEE-4132-4E9D-9D4A-39A12398849E}" presName="spacer" presStyleCnt="0"/>
      <dgm:spPr/>
    </dgm:pt>
    <dgm:pt modelId="{E372CEFA-E13A-B146-BF28-48B04685BC6B}" type="pres">
      <dgm:prSet presAssocID="{98C420A6-7963-48C6-9598-CC86EDE6F9FC}" presName="parentText" presStyleLbl="node1" presStyleIdx="3" presStyleCnt="6">
        <dgm:presLayoutVars>
          <dgm:chMax val="0"/>
          <dgm:bulletEnabled val="1"/>
        </dgm:presLayoutVars>
      </dgm:prSet>
      <dgm:spPr/>
    </dgm:pt>
    <dgm:pt modelId="{3F0034EC-4516-BF49-88E4-FB52FC25DFD1}" type="pres">
      <dgm:prSet presAssocID="{BE37F863-D02F-434D-A3AC-ECED1CAF1DCB}" presName="spacer" presStyleCnt="0"/>
      <dgm:spPr/>
    </dgm:pt>
    <dgm:pt modelId="{3D82378A-5594-8C4E-9B12-30F88866D4FA}" type="pres">
      <dgm:prSet presAssocID="{E4CE52F7-64AB-4BB9-8367-79202F07A583}" presName="parentText" presStyleLbl="node1" presStyleIdx="4" presStyleCnt="6">
        <dgm:presLayoutVars>
          <dgm:chMax val="0"/>
          <dgm:bulletEnabled val="1"/>
        </dgm:presLayoutVars>
      </dgm:prSet>
      <dgm:spPr/>
    </dgm:pt>
    <dgm:pt modelId="{1636EC7C-3530-E246-AF95-1C46E494458B}" type="pres">
      <dgm:prSet presAssocID="{C2C7352E-270E-410D-AE43-A9404F9AB0D3}" presName="spacer" presStyleCnt="0"/>
      <dgm:spPr/>
    </dgm:pt>
    <dgm:pt modelId="{BE55A1BD-56F7-4B42-B8BF-989F88A4C2E8}" type="pres">
      <dgm:prSet presAssocID="{7D09CC3A-C7FD-4948-BAA8-77FEA29C6135}" presName="parentText" presStyleLbl="node1" presStyleIdx="5" presStyleCnt="6">
        <dgm:presLayoutVars>
          <dgm:chMax val="0"/>
          <dgm:bulletEnabled val="1"/>
        </dgm:presLayoutVars>
      </dgm:prSet>
      <dgm:spPr/>
    </dgm:pt>
  </dgm:ptLst>
  <dgm:cxnLst>
    <dgm:cxn modelId="{5658F203-F8E8-EE47-A6C1-E1DBE412E804}" type="presOf" srcId="{537FEAA7-92C1-44DE-ADF4-1EC17382D5A2}" destId="{59B3894E-B428-C343-92F5-81C7FE101183}" srcOrd="0" destOrd="0" presId="urn:microsoft.com/office/officeart/2005/8/layout/vList2"/>
    <dgm:cxn modelId="{8C111A34-D37C-874C-B042-0A9DFC7D992D}" type="presOf" srcId="{98C420A6-7963-48C6-9598-CC86EDE6F9FC}" destId="{E372CEFA-E13A-B146-BF28-48B04685BC6B}" srcOrd="0" destOrd="0" presId="urn:microsoft.com/office/officeart/2005/8/layout/vList2"/>
    <dgm:cxn modelId="{E02C7140-4D22-4333-850B-86F7677E9677}" srcId="{02AC0B6A-5C58-4765-97EF-9863A2D89251}" destId="{98C420A6-7963-48C6-9598-CC86EDE6F9FC}" srcOrd="3" destOrd="0" parTransId="{CFC62EAB-8F79-423F-A251-F10AB44500CA}" sibTransId="{BE37F863-D02F-434D-A3AC-ECED1CAF1DCB}"/>
    <dgm:cxn modelId="{9C052C4E-49A5-450B-9BC6-27172B9427FB}" srcId="{02AC0B6A-5C58-4765-97EF-9863A2D89251}" destId="{DE8DD86D-BDB0-4C24-AF42-99DDC7ABD721}" srcOrd="2" destOrd="0" parTransId="{CC5E7844-F2B1-4456-B1FF-0076ABCD743F}" sibTransId="{A4640EEE-4132-4E9D-9D4A-39A12398849E}"/>
    <dgm:cxn modelId="{D0B8D657-534B-B44F-BF25-F8E905656143}" type="presOf" srcId="{DE8DD86D-BDB0-4C24-AF42-99DDC7ABD721}" destId="{B706C3F9-D4B2-DE49-B661-41BD72AABA01}" srcOrd="0" destOrd="0" presId="urn:microsoft.com/office/officeart/2005/8/layout/vList2"/>
    <dgm:cxn modelId="{8E459F9E-EB85-5444-A0C0-94487FC5C4E9}" type="presOf" srcId="{E4CE52F7-64AB-4BB9-8367-79202F07A583}" destId="{3D82378A-5594-8C4E-9B12-30F88866D4FA}" srcOrd="0" destOrd="0" presId="urn:microsoft.com/office/officeart/2005/8/layout/vList2"/>
    <dgm:cxn modelId="{F9C7BBAA-3C76-4857-98F2-36A266494873}" srcId="{02AC0B6A-5C58-4765-97EF-9863A2D89251}" destId="{E4CE52F7-64AB-4BB9-8367-79202F07A583}" srcOrd="4" destOrd="0" parTransId="{1CC2BCF3-D48B-4347-BB6D-2D9F74CDD2C6}" sibTransId="{C2C7352E-270E-410D-AE43-A9404F9AB0D3}"/>
    <dgm:cxn modelId="{B53EA0B3-4BEC-6749-9B54-00606D142ED9}" type="presOf" srcId="{7D09CC3A-C7FD-4948-BAA8-77FEA29C6135}" destId="{BE55A1BD-56F7-4B42-B8BF-989F88A4C2E8}" srcOrd="0" destOrd="0" presId="urn:microsoft.com/office/officeart/2005/8/layout/vList2"/>
    <dgm:cxn modelId="{732F38BC-A6FF-F648-94B3-2A2A21BEDD0A}" type="presOf" srcId="{02AC0B6A-5C58-4765-97EF-9863A2D89251}" destId="{C4584B38-AA9F-894B-AC2A-7D81BD7A12E8}" srcOrd="0" destOrd="0" presId="urn:microsoft.com/office/officeart/2005/8/layout/vList2"/>
    <dgm:cxn modelId="{62F366D0-1E61-4B89-8DA5-4C94796D2A74}" srcId="{02AC0B6A-5C58-4765-97EF-9863A2D89251}" destId="{537FEAA7-92C1-44DE-ADF4-1EC17382D5A2}" srcOrd="0" destOrd="0" parTransId="{ACEA8129-6209-4735-AF14-6CEA10CA983B}" sibTransId="{A402F888-C10D-4318-B90B-95F2A2D7DAFE}"/>
    <dgm:cxn modelId="{0B616ED6-BB54-4D64-8D09-10AB4A16122C}" srcId="{02AC0B6A-5C58-4765-97EF-9863A2D89251}" destId="{111CCDF6-FEBD-411E-B8BB-47A64022DA5C}" srcOrd="1" destOrd="0" parTransId="{98B99EFB-1414-4AFA-875F-DCF42C88F600}" sibTransId="{8491A552-7002-4B43-9420-CF09B19E8824}"/>
    <dgm:cxn modelId="{BAB808E2-EF33-4276-91ED-1646CD799F6C}" srcId="{02AC0B6A-5C58-4765-97EF-9863A2D89251}" destId="{7D09CC3A-C7FD-4948-BAA8-77FEA29C6135}" srcOrd="5" destOrd="0" parTransId="{1E996E3B-64C5-4EF5-A69E-B231E1D7275A}" sibTransId="{8B33B203-21D5-47F8-B48D-27764BCB0266}"/>
    <dgm:cxn modelId="{79BABBEE-7599-654E-A5FC-6D9E92866C40}" type="presOf" srcId="{111CCDF6-FEBD-411E-B8BB-47A64022DA5C}" destId="{6331A373-F8A2-B34E-AD9E-4C9D872CBE56}" srcOrd="0" destOrd="0" presId="urn:microsoft.com/office/officeart/2005/8/layout/vList2"/>
    <dgm:cxn modelId="{9A371DB1-4137-2A48-A5FB-DC15B14F6CBF}" type="presParOf" srcId="{C4584B38-AA9F-894B-AC2A-7D81BD7A12E8}" destId="{59B3894E-B428-C343-92F5-81C7FE101183}" srcOrd="0" destOrd="0" presId="urn:microsoft.com/office/officeart/2005/8/layout/vList2"/>
    <dgm:cxn modelId="{AC80E5FD-B719-6D43-B34E-964B21382F41}" type="presParOf" srcId="{C4584B38-AA9F-894B-AC2A-7D81BD7A12E8}" destId="{B3243A6A-00AA-3C43-8827-D2EF2809BFAD}" srcOrd="1" destOrd="0" presId="urn:microsoft.com/office/officeart/2005/8/layout/vList2"/>
    <dgm:cxn modelId="{525BF2FC-EEB9-6348-9845-258D8DE71D47}" type="presParOf" srcId="{C4584B38-AA9F-894B-AC2A-7D81BD7A12E8}" destId="{6331A373-F8A2-B34E-AD9E-4C9D872CBE56}" srcOrd="2" destOrd="0" presId="urn:microsoft.com/office/officeart/2005/8/layout/vList2"/>
    <dgm:cxn modelId="{AE0E6DE0-EC32-8242-949C-2A9B026EDB1A}" type="presParOf" srcId="{C4584B38-AA9F-894B-AC2A-7D81BD7A12E8}" destId="{2F14D74B-4D4F-C342-BD21-EEFD9B2788BB}" srcOrd="3" destOrd="0" presId="urn:microsoft.com/office/officeart/2005/8/layout/vList2"/>
    <dgm:cxn modelId="{AD3CFE54-C939-2C4B-8C18-A014500D5FE3}" type="presParOf" srcId="{C4584B38-AA9F-894B-AC2A-7D81BD7A12E8}" destId="{B706C3F9-D4B2-DE49-B661-41BD72AABA01}" srcOrd="4" destOrd="0" presId="urn:microsoft.com/office/officeart/2005/8/layout/vList2"/>
    <dgm:cxn modelId="{8E68B1CF-7446-D540-A65D-3686DE00797B}" type="presParOf" srcId="{C4584B38-AA9F-894B-AC2A-7D81BD7A12E8}" destId="{AD12E2B8-3064-B046-9B05-B9477EE8A3C0}" srcOrd="5" destOrd="0" presId="urn:microsoft.com/office/officeart/2005/8/layout/vList2"/>
    <dgm:cxn modelId="{C73FEC8A-754C-DA46-B5CB-09BC6F67B03F}" type="presParOf" srcId="{C4584B38-AA9F-894B-AC2A-7D81BD7A12E8}" destId="{E372CEFA-E13A-B146-BF28-48B04685BC6B}" srcOrd="6" destOrd="0" presId="urn:microsoft.com/office/officeart/2005/8/layout/vList2"/>
    <dgm:cxn modelId="{B04760B3-8689-194F-87C5-30A57320A37F}" type="presParOf" srcId="{C4584B38-AA9F-894B-AC2A-7D81BD7A12E8}" destId="{3F0034EC-4516-BF49-88E4-FB52FC25DFD1}" srcOrd="7" destOrd="0" presId="urn:microsoft.com/office/officeart/2005/8/layout/vList2"/>
    <dgm:cxn modelId="{FEC11B44-9D2A-C348-9904-D94954353206}" type="presParOf" srcId="{C4584B38-AA9F-894B-AC2A-7D81BD7A12E8}" destId="{3D82378A-5594-8C4E-9B12-30F88866D4FA}" srcOrd="8" destOrd="0" presId="urn:microsoft.com/office/officeart/2005/8/layout/vList2"/>
    <dgm:cxn modelId="{F7DBAB6A-AE2A-B744-AE17-A4A051BF04CB}" type="presParOf" srcId="{C4584B38-AA9F-894B-AC2A-7D81BD7A12E8}" destId="{1636EC7C-3530-E246-AF95-1C46E494458B}" srcOrd="9" destOrd="0" presId="urn:microsoft.com/office/officeart/2005/8/layout/vList2"/>
    <dgm:cxn modelId="{DE5C1926-9A66-B841-A99C-1D2702AB85A4}" type="presParOf" srcId="{C4584B38-AA9F-894B-AC2A-7D81BD7A12E8}" destId="{BE55A1BD-56F7-4B42-B8BF-989F88A4C2E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0B8EAE-D98E-451A-AF0B-674247D490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A89029D-2ED4-4385-A24E-EAA92594D21E}">
      <dgm:prSet/>
      <dgm:spPr/>
      <dgm:t>
        <a:bodyPr/>
        <a:lstStyle/>
        <a:p>
          <a:pPr>
            <a:lnSpc>
              <a:spcPct val="100000"/>
            </a:lnSpc>
          </a:pPr>
          <a:r>
            <a:rPr lang="en-US" dirty="0"/>
            <a:t>Traditional linear regression was used as a baseline model</a:t>
          </a:r>
        </a:p>
      </dgm:t>
    </dgm:pt>
    <dgm:pt modelId="{13A51253-0A25-400C-BFFA-1B69623064A1}" type="parTrans" cxnId="{C070E5E8-EAC9-4EB6-9BDA-EF2B4CA56B36}">
      <dgm:prSet/>
      <dgm:spPr/>
      <dgm:t>
        <a:bodyPr/>
        <a:lstStyle/>
        <a:p>
          <a:endParaRPr lang="en-US"/>
        </a:p>
      </dgm:t>
    </dgm:pt>
    <dgm:pt modelId="{3362D45A-9912-4256-A6B5-D5D5AE295D21}" type="sibTrans" cxnId="{C070E5E8-EAC9-4EB6-9BDA-EF2B4CA56B36}">
      <dgm:prSet/>
      <dgm:spPr/>
      <dgm:t>
        <a:bodyPr/>
        <a:lstStyle/>
        <a:p>
          <a:endParaRPr lang="en-US"/>
        </a:p>
      </dgm:t>
    </dgm:pt>
    <dgm:pt modelId="{075CD7CC-2218-4CAF-9881-257B7465D3CC}">
      <dgm:prSet/>
      <dgm:spPr/>
      <dgm:t>
        <a:bodyPr/>
        <a:lstStyle/>
        <a:p>
          <a:pPr>
            <a:lnSpc>
              <a:spcPct val="100000"/>
            </a:lnSpc>
          </a:pPr>
          <a:r>
            <a:rPr lang="en-US" dirty="0"/>
            <a:t>Random Forest showed much higher predictive accuracy than linear regression with a R² of 84%</a:t>
          </a:r>
        </a:p>
      </dgm:t>
    </dgm:pt>
    <dgm:pt modelId="{84FA4DF0-9314-454A-ACDA-E3F40BEBD919}" type="parTrans" cxnId="{76923963-69B1-43B6-824E-5085B3739558}">
      <dgm:prSet/>
      <dgm:spPr/>
      <dgm:t>
        <a:bodyPr/>
        <a:lstStyle/>
        <a:p>
          <a:endParaRPr lang="en-US"/>
        </a:p>
      </dgm:t>
    </dgm:pt>
    <dgm:pt modelId="{EC45C93B-0ADB-49EA-8967-B697E5C3FE3E}" type="sibTrans" cxnId="{76923963-69B1-43B6-824E-5085B3739558}">
      <dgm:prSet/>
      <dgm:spPr/>
      <dgm:t>
        <a:bodyPr/>
        <a:lstStyle/>
        <a:p>
          <a:endParaRPr lang="en-US"/>
        </a:p>
      </dgm:t>
    </dgm:pt>
    <dgm:pt modelId="{7DB0D203-2641-4F34-BE19-EFEC225E1237}">
      <dgm:prSet/>
      <dgm:spPr/>
      <dgm:t>
        <a:bodyPr/>
        <a:lstStyle/>
        <a:p>
          <a:pPr>
            <a:lnSpc>
              <a:spcPct val="100000"/>
            </a:lnSpc>
          </a:pPr>
          <a:r>
            <a:rPr lang="en-US" dirty="0"/>
            <a:t>Non-linear models (Random Forest, Bagged Trees) outperformed linear and SVM models</a:t>
          </a:r>
        </a:p>
      </dgm:t>
    </dgm:pt>
    <dgm:pt modelId="{84AAF4CF-A3C3-48B7-8715-FD78896E46D4}" type="parTrans" cxnId="{5EA716BF-360D-478E-A6B1-85DCEFBC864D}">
      <dgm:prSet/>
      <dgm:spPr/>
      <dgm:t>
        <a:bodyPr/>
        <a:lstStyle/>
        <a:p>
          <a:endParaRPr lang="en-US"/>
        </a:p>
      </dgm:t>
    </dgm:pt>
    <dgm:pt modelId="{D05C86C9-0CF5-4F2C-B69D-986DF3F229B1}" type="sibTrans" cxnId="{5EA716BF-360D-478E-A6B1-85DCEFBC864D}">
      <dgm:prSet/>
      <dgm:spPr/>
      <dgm:t>
        <a:bodyPr/>
        <a:lstStyle/>
        <a:p>
          <a:endParaRPr lang="en-US"/>
        </a:p>
      </dgm:t>
    </dgm:pt>
    <dgm:pt modelId="{B8C798AE-BA4B-472C-A5D7-2A448142A4CA}">
      <dgm:prSet/>
      <dgm:spPr/>
      <dgm:t>
        <a:bodyPr/>
        <a:lstStyle/>
        <a:p>
          <a:pPr>
            <a:lnSpc>
              <a:spcPct val="100000"/>
            </a:lnSpc>
          </a:pPr>
          <a:r>
            <a:rPr lang="en-US" dirty="0"/>
            <a:t>Bagged Trees and Random Forest had the highest R² scores and lowest RMSE values</a:t>
          </a:r>
        </a:p>
      </dgm:t>
    </dgm:pt>
    <dgm:pt modelId="{D95AF108-7843-4B99-9C4E-BB404BA97C61}" type="parTrans" cxnId="{3F190C7D-8EF7-4873-BDE4-87EEEDA25E2D}">
      <dgm:prSet/>
      <dgm:spPr/>
      <dgm:t>
        <a:bodyPr/>
        <a:lstStyle/>
        <a:p>
          <a:endParaRPr lang="en-US"/>
        </a:p>
      </dgm:t>
    </dgm:pt>
    <dgm:pt modelId="{E982C1AC-3A0E-4202-A1F2-87070EA8947F}" type="sibTrans" cxnId="{3F190C7D-8EF7-4873-BDE4-87EEEDA25E2D}">
      <dgm:prSet/>
      <dgm:spPr/>
      <dgm:t>
        <a:bodyPr/>
        <a:lstStyle/>
        <a:p>
          <a:endParaRPr lang="en-US"/>
        </a:p>
      </dgm:t>
    </dgm:pt>
    <dgm:pt modelId="{17B6804E-69BE-4438-B03A-73202FB330E9}">
      <dgm:prSet/>
      <dgm:spPr/>
      <dgm:t>
        <a:bodyPr/>
        <a:lstStyle/>
        <a:p>
          <a:pPr>
            <a:lnSpc>
              <a:spcPct val="100000"/>
            </a:lnSpc>
          </a:pPr>
          <a:r>
            <a:rPr lang="en-US" b="0" i="0" dirty="0"/>
            <a:t>Machine learning outperforms linear regression in predicting biological age, especially when accounting for non-linear relationships.</a:t>
          </a:r>
          <a:endParaRPr lang="en-US" dirty="0"/>
        </a:p>
      </dgm:t>
    </dgm:pt>
    <dgm:pt modelId="{0B9E866D-E41D-4D13-A82A-455EF898A6D9}" type="parTrans" cxnId="{33D80CD8-D7FF-4CC1-9499-5B217AAB40E1}">
      <dgm:prSet/>
      <dgm:spPr/>
      <dgm:t>
        <a:bodyPr/>
        <a:lstStyle/>
        <a:p>
          <a:endParaRPr lang="en-US"/>
        </a:p>
      </dgm:t>
    </dgm:pt>
    <dgm:pt modelId="{E3FF6A56-DD4B-43DE-A40F-143C10D08659}" type="sibTrans" cxnId="{33D80CD8-D7FF-4CC1-9499-5B217AAB40E1}">
      <dgm:prSet/>
      <dgm:spPr/>
      <dgm:t>
        <a:bodyPr/>
        <a:lstStyle/>
        <a:p>
          <a:endParaRPr lang="en-US"/>
        </a:p>
      </dgm:t>
    </dgm:pt>
    <dgm:pt modelId="{4FA73FD9-7C07-460B-812D-521D8E14419B}" type="pres">
      <dgm:prSet presAssocID="{920B8EAE-D98E-451A-AF0B-674247D49044}" presName="root" presStyleCnt="0">
        <dgm:presLayoutVars>
          <dgm:dir/>
          <dgm:resizeHandles val="exact"/>
        </dgm:presLayoutVars>
      </dgm:prSet>
      <dgm:spPr/>
    </dgm:pt>
    <dgm:pt modelId="{AC03661D-E8F4-43C3-8C0E-AACDA093C197}" type="pres">
      <dgm:prSet presAssocID="{BA89029D-2ED4-4385-A24E-EAA92594D21E}" presName="compNode" presStyleCnt="0"/>
      <dgm:spPr/>
    </dgm:pt>
    <dgm:pt modelId="{CA54CF5B-66E2-456A-A2D0-124F1D506C74}" type="pres">
      <dgm:prSet presAssocID="{BA89029D-2ED4-4385-A24E-EAA92594D21E}" presName="bgRect" presStyleLbl="bgShp" presStyleIdx="0" presStyleCnt="5"/>
      <dgm:spPr/>
    </dgm:pt>
    <dgm:pt modelId="{DCC6F071-83C6-4BD4-ACC7-BCA56A179FEB}" type="pres">
      <dgm:prSet presAssocID="{BA89029D-2ED4-4385-A24E-EAA92594D2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20CBC22-065B-44C4-B318-A66EC6D2B023}" type="pres">
      <dgm:prSet presAssocID="{BA89029D-2ED4-4385-A24E-EAA92594D21E}" presName="spaceRect" presStyleCnt="0"/>
      <dgm:spPr/>
    </dgm:pt>
    <dgm:pt modelId="{F8C60635-5ADA-4989-9C7B-D1B4A492E0FB}" type="pres">
      <dgm:prSet presAssocID="{BA89029D-2ED4-4385-A24E-EAA92594D21E}" presName="parTx" presStyleLbl="revTx" presStyleIdx="0" presStyleCnt="5">
        <dgm:presLayoutVars>
          <dgm:chMax val="0"/>
          <dgm:chPref val="0"/>
        </dgm:presLayoutVars>
      </dgm:prSet>
      <dgm:spPr/>
    </dgm:pt>
    <dgm:pt modelId="{A5D3AB88-EB69-44A8-8827-617386FACC93}" type="pres">
      <dgm:prSet presAssocID="{3362D45A-9912-4256-A6B5-D5D5AE295D21}" presName="sibTrans" presStyleCnt="0"/>
      <dgm:spPr/>
    </dgm:pt>
    <dgm:pt modelId="{F60A804A-B026-4338-857E-7C2D0D662CFB}" type="pres">
      <dgm:prSet presAssocID="{075CD7CC-2218-4CAF-9881-257B7465D3CC}" presName="compNode" presStyleCnt="0"/>
      <dgm:spPr/>
    </dgm:pt>
    <dgm:pt modelId="{F8FDEAF6-110C-47AD-B606-47282AF742FD}" type="pres">
      <dgm:prSet presAssocID="{075CD7CC-2218-4CAF-9881-257B7465D3CC}" presName="bgRect" presStyleLbl="bgShp" presStyleIdx="1" presStyleCnt="5"/>
      <dgm:spPr/>
    </dgm:pt>
    <dgm:pt modelId="{7257719C-85BB-420E-BF12-D6980A3709D0}" type="pres">
      <dgm:prSet presAssocID="{075CD7CC-2218-4CAF-9881-257B7465D3C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36FE6AA7-94BC-400F-A666-CC76DA664C00}" type="pres">
      <dgm:prSet presAssocID="{075CD7CC-2218-4CAF-9881-257B7465D3CC}" presName="spaceRect" presStyleCnt="0"/>
      <dgm:spPr/>
    </dgm:pt>
    <dgm:pt modelId="{7645C606-16F7-47FA-9408-AE43B7412C9B}" type="pres">
      <dgm:prSet presAssocID="{075CD7CC-2218-4CAF-9881-257B7465D3CC}" presName="parTx" presStyleLbl="revTx" presStyleIdx="1" presStyleCnt="5">
        <dgm:presLayoutVars>
          <dgm:chMax val="0"/>
          <dgm:chPref val="0"/>
        </dgm:presLayoutVars>
      </dgm:prSet>
      <dgm:spPr/>
    </dgm:pt>
    <dgm:pt modelId="{C40BCAA1-FE22-4207-8191-B6C90988739C}" type="pres">
      <dgm:prSet presAssocID="{EC45C93B-0ADB-49EA-8967-B697E5C3FE3E}" presName="sibTrans" presStyleCnt="0"/>
      <dgm:spPr/>
    </dgm:pt>
    <dgm:pt modelId="{8035D8DB-425C-445E-ABD7-EABEDE48EC1D}" type="pres">
      <dgm:prSet presAssocID="{7DB0D203-2641-4F34-BE19-EFEC225E1237}" presName="compNode" presStyleCnt="0"/>
      <dgm:spPr/>
    </dgm:pt>
    <dgm:pt modelId="{0A6817DB-D637-468A-AB01-BBE8F35AFF68}" type="pres">
      <dgm:prSet presAssocID="{7DB0D203-2641-4F34-BE19-EFEC225E1237}" presName="bgRect" presStyleLbl="bgShp" presStyleIdx="2" presStyleCnt="5"/>
      <dgm:spPr/>
    </dgm:pt>
    <dgm:pt modelId="{8C61560E-422B-451A-9E1B-2D3BFA85BB85}" type="pres">
      <dgm:prSet presAssocID="{7DB0D203-2641-4F34-BE19-EFEC225E123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nn Diagram"/>
        </a:ext>
      </dgm:extLst>
    </dgm:pt>
    <dgm:pt modelId="{CF504C6E-C48B-492A-8D05-EA6B3BC4F11C}" type="pres">
      <dgm:prSet presAssocID="{7DB0D203-2641-4F34-BE19-EFEC225E1237}" presName="spaceRect" presStyleCnt="0"/>
      <dgm:spPr/>
    </dgm:pt>
    <dgm:pt modelId="{189C688A-AA59-40AE-B06D-E04F6CBB938C}" type="pres">
      <dgm:prSet presAssocID="{7DB0D203-2641-4F34-BE19-EFEC225E1237}" presName="parTx" presStyleLbl="revTx" presStyleIdx="2" presStyleCnt="5">
        <dgm:presLayoutVars>
          <dgm:chMax val="0"/>
          <dgm:chPref val="0"/>
        </dgm:presLayoutVars>
      </dgm:prSet>
      <dgm:spPr/>
    </dgm:pt>
    <dgm:pt modelId="{87185E07-5AB7-48AF-82CC-2443F42AC191}" type="pres">
      <dgm:prSet presAssocID="{D05C86C9-0CF5-4F2C-B69D-986DF3F229B1}" presName="sibTrans" presStyleCnt="0"/>
      <dgm:spPr/>
    </dgm:pt>
    <dgm:pt modelId="{9D20046E-6F44-4A68-BF98-8F3A598A7AB8}" type="pres">
      <dgm:prSet presAssocID="{B8C798AE-BA4B-472C-A5D7-2A448142A4CA}" presName="compNode" presStyleCnt="0"/>
      <dgm:spPr/>
    </dgm:pt>
    <dgm:pt modelId="{155ACA75-B4E0-46C7-9DA5-7CAC9295ED9D}" type="pres">
      <dgm:prSet presAssocID="{B8C798AE-BA4B-472C-A5D7-2A448142A4CA}" presName="bgRect" presStyleLbl="bgShp" presStyleIdx="3" presStyleCnt="5"/>
      <dgm:spPr/>
    </dgm:pt>
    <dgm:pt modelId="{3E0F0913-3EFE-4100-999C-C545C149EDF2}" type="pres">
      <dgm:prSet presAssocID="{B8C798AE-BA4B-472C-A5D7-2A448142A4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1DEAE598-44B7-41EA-83C0-0182B1FFFAE6}" type="pres">
      <dgm:prSet presAssocID="{B8C798AE-BA4B-472C-A5D7-2A448142A4CA}" presName="spaceRect" presStyleCnt="0"/>
      <dgm:spPr/>
    </dgm:pt>
    <dgm:pt modelId="{0CC33B51-27A6-436E-9213-DEA011A4BBAF}" type="pres">
      <dgm:prSet presAssocID="{B8C798AE-BA4B-472C-A5D7-2A448142A4CA}" presName="parTx" presStyleLbl="revTx" presStyleIdx="3" presStyleCnt="5">
        <dgm:presLayoutVars>
          <dgm:chMax val="0"/>
          <dgm:chPref val="0"/>
        </dgm:presLayoutVars>
      </dgm:prSet>
      <dgm:spPr/>
    </dgm:pt>
    <dgm:pt modelId="{DD649BD6-3961-4442-9888-36124C643366}" type="pres">
      <dgm:prSet presAssocID="{E982C1AC-3A0E-4202-A1F2-87070EA8947F}" presName="sibTrans" presStyleCnt="0"/>
      <dgm:spPr/>
    </dgm:pt>
    <dgm:pt modelId="{E0EE7B54-C11B-4CF6-91B3-B316553C2925}" type="pres">
      <dgm:prSet presAssocID="{17B6804E-69BE-4438-B03A-73202FB330E9}" presName="compNode" presStyleCnt="0"/>
      <dgm:spPr/>
    </dgm:pt>
    <dgm:pt modelId="{90E5BF65-649E-4496-A686-FEB29EA33BA5}" type="pres">
      <dgm:prSet presAssocID="{17B6804E-69BE-4438-B03A-73202FB330E9}" presName="bgRect" presStyleLbl="bgShp" presStyleIdx="4" presStyleCnt="5"/>
      <dgm:spPr/>
    </dgm:pt>
    <dgm:pt modelId="{F1A6E666-C70F-4879-B7D3-01586698E031}" type="pres">
      <dgm:prSet presAssocID="{17B6804E-69BE-4438-B03A-73202FB330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87789095-7775-4FFF-95BC-E9722B8D9DDE}" type="pres">
      <dgm:prSet presAssocID="{17B6804E-69BE-4438-B03A-73202FB330E9}" presName="spaceRect" presStyleCnt="0"/>
      <dgm:spPr/>
    </dgm:pt>
    <dgm:pt modelId="{E407971C-B3E5-49F7-B028-5A26A971220F}" type="pres">
      <dgm:prSet presAssocID="{17B6804E-69BE-4438-B03A-73202FB330E9}" presName="parTx" presStyleLbl="revTx" presStyleIdx="4" presStyleCnt="5" custScaleX="99206">
        <dgm:presLayoutVars>
          <dgm:chMax val="0"/>
          <dgm:chPref val="0"/>
        </dgm:presLayoutVars>
      </dgm:prSet>
      <dgm:spPr/>
    </dgm:pt>
  </dgm:ptLst>
  <dgm:cxnLst>
    <dgm:cxn modelId="{AFB2B621-E84C-4750-B55D-512B4C47C94E}" type="presOf" srcId="{BA89029D-2ED4-4385-A24E-EAA92594D21E}" destId="{F8C60635-5ADA-4989-9C7B-D1B4A492E0FB}" srcOrd="0" destOrd="0" presId="urn:microsoft.com/office/officeart/2018/2/layout/IconVerticalSolidList"/>
    <dgm:cxn modelId="{660C6E3B-BE96-43E3-89DD-B717E5B177A4}" type="presOf" srcId="{920B8EAE-D98E-451A-AF0B-674247D49044}" destId="{4FA73FD9-7C07-460B-812D-521D8E14419B}" srcOrd="0" destOrd="0" presId="urn:microsoft.com/office/officeart/2018/2/layout/IconVerticalSolidList"/>
    <dgm:cxn modelId="{4C2C3E4D-DD02-43CE-BF6B-61001D9B844C}" type="presOf" srcId="{7DB0D203-2641-4F34-BE19-EFEC225E1237}" destId="{189C688A-AA59-40AE-B06D-E04F6CBB938C}" srcOrd="0" destOrd="0" presId="urn:microsoft.com/office/officeart/2018/2/layout/IconVerticalSolidList"/>
    <dgm:cxn modelId="{08E6A455-EDF9-4C2B-90DF-030735EC75DE}" type="presOf" srcId="{B8C798AE-BA4B-472C-A5D7-2A448142A4CA}" destId="{0CC33B51-27A6-436E-9213-DEA011A4BBAF}" srcOrd="0" destOrd="0" presId="urn:microsoft.com/office/officeart/2018/2/layout/IconVerticalSolidList"/>
    <dgm:cxn modelId="{76923963-69B1-43B6-824E-5085B3739558}" srcId="{920B8EAE-D98E-451A-AF0B-674247D49044}" destId="{075CD7CC-2218-4CAF-9881-257B7465D3CC}" srcOrd="1" destOrd="0" parTransId="{84FA4DF0-9314-454A-ACDA-E3F40BEBD919}" sibTransId="{EC45C93B-0ADB-49EA-8967-B697E5C3FE3E}"/>
    <dgm:cxn modelId="{3F190C7D-8EF7-4873-BDE4-87EEEDA25E2D}" srcId="{920B8EAE-D98E-451A-AF0B-674247D49044}" destId="{B8C798AE-BA4B-472C-A5D7-2A448142A4CA}" srcOrd="3" destOrd="0" parTransId="{D95AF108-7843-4B99-9C4E-BB404BA97C61}" sibTransId="{E982C1AC-3A0E-4202-A1F2-87070EA8947F}"/>
    <dgm:cxn modelId="{5EA716BF-360D-478E-A6B1-85DCEFBC864D}" srcId="{920B8EAE-D98E-451A-AF0B-674247D49044}" destId="{7DB0D203-2641-4F34-BE19-EFEC225E1237}" srcOrd="2" destOrd="0" parTransId="{84AAF4CF-A3C3-48B7-8715-FD78896E46D4}" sibTransId="{D05C86C9-0CF5-4F2C-B69D-986DF3F229B1}"/>
    <dgm:cxn modelId="{C48DC2C1-C73C-4E29-BB6E-1B899D3FECD8}" type="presOf" srcId="{17B6804E-69BE-4438-B03A-73202FB330E9}" destId="{E407971C-B3E5-49F7-B028-5A26A971220F}" srcOrd="0" destOrd="0" presId="urn:microsoft.com/office/officeart/2018/2/layout/IconVerticalSolidList"/>
    <dgm:cxn modelId="{33D80CD8-D7FF-4CC1-9499-5B217AAB40E1}" srcId="{920B8EAE-D98E-451A-AF0B-674247D49044}" destId="{17B6804E-69BE-4438-B03A-73202FB330E9}" srcOrd="4" destOrd="0" parTransId="{0B9E866D-E41D-4D13-A82A-455EF898A6D9}" sibTransId="{E3FF6A56-DD4B-43DE-A40F-143C10D08659}"/>
    <dgm:cxn modelId="{C070E5E8-EAC9-4EB6-9BDA-EF2B4CA56B36}" srcId="{920B8EAE-D98E-451A-AF0B-674247D49044}" destId="{BA89029D-2ED4-4385-A24E-EAA92594D21E}" srcOrd="0" destOrd="0" parTransId="{13A51253-0A25-400C-BFFA-1B69623064A1}" sibTransId="{3362D45A-9912-4256-A6B5-D5D5AE295D21}"/>
    <dgm:cxn modelId="{509E97ED-DA13-48AA-9E9D-91DC55A403AD}" type="presOf" srcId="{075CD7CC-2218-4CAF-9881-257B7465D3CC}" destId="{7645C606-16F7-47FA-9408-AE43B7412C9B}" srcOrd="0" destOrd="0" presId="urn:microsoft.com/office/officeart/2018/2/layout/IconVerticalSolidList"/>
    <dgm:cxn modelId="{37FEB061-7B69-46C1-8FBD-C92D2BC259F3}" type="presParOf" srcId="{4FA73FD9-7C07-460B-812D-521D8E14419B}" destId="{AC03661D-E8F4-43C3-8C0E-AACDA093C197}" srcOrd="0" destOrd="0" presId="urn:microsoft.com/office/officeart/2018/2/layout/IconVerticalSolidList"/>
    <dgm:cxn modelId="{A3C2F045-1E29-4DAE-9B55-70CF4FF894E6}" type="presParOf" srcId="{AC03661D-E8F4-43C3-8C0E-AACDA093C197}" destId="{CA54CF5B-66E2-456A-A2D0-124F1D506C74}" srcOrd="0" destOrd="0" presId="urn:microsoft.com/office/officeart/2018/2/layout/IconVerticalSolidList"/>
    <dgm:cxn modelId="{B9368A81-2889-483A-ABB9-2038D528E470}" type="presParOf" srcId="{AC03661D-E8F4-43C3-8C0E-AACDA093C197}" destId="{DCC6F071-83C6-4BD4-ACC7-BCA56A179FEB}" srcOrd="1" destOrd="0" presId="urn:microsoft.com/office/officeart/2018/2/layout/IconVerticalSolidList"/>
    <dgm:cxn modelId="{CE10A619-2345-453D-ABFA-E6FD0030EE0F}" type="presParOf" srcId="{AC03661D-E8F4-43C3-8C0E-AACDA093C197}" destId="{C20CBC22-065B-44C4-B318-A66EC6D2B023}" srcOrd="2" destOrd="0" presId="urn:microsoft.com/office/officeart/2018/2/layout/IconVerticalSolidList"/>
    <dgm:cxn modelId="{55B02717-CFB4-4700-851A-A34C7C8B3F3F}" type="presParOf" srcId="{AC03661D-E8F4-43C3-8C0E-AACDA093C197}" destId="{F8C60635-5ADA-4989-9C7B-D1B4A492E0FB}" srcOrd="3" destOrd="0" presId="urn:microsoft.com/office/officeart/2018/2/layout/IconVerticalSolidList"/>
    <dgm:cxn modelId="{4B599A16-833A-4683-BA41-A03BC690D837}" type="presParOf" srcId="{4FA73FD9-7C07-460B-812D-521D8E14419B}" destId="{A5D3AB88-EB69-44A8-8827-617386FACC93}" srcOrd="1" destOrd="0" presId="urn:microsoft.com/office/officeart/2018/2/layout/IconVerticalSolidList"/>
    <dgm:cxn modelId="{283D10F1-DEB0-48A4-8345-75A3F87D3306}" type="presParOf" srcId="{4FA73FD9-7C07-460B-812D-521D8E14419B}" destId="{F60A804A-B026-4338-857E-7C2D0D662CFB}" srcOrd="2" destOrd="0" presId="urn:microsoft.com/office/officeart/2018/2/layout/IconVerticalSolidList"/>
    <dgm:cxn modelId="{4643A585-B918-4288-91AC-78EC4E825B14}" type="presParOf" srcId="{F60A804A-B026-4338-857E-7C2D0D662CFB}" destId="{F8FDEAF6-110C-47AD-B606-47282AF742FD}" srcOrd="0" destOrd="0" presId="urn:microsoft.com/office/officeart/2018/2/layout/IconVerticalSolidList"/>
    <dgm:cxn modelId="{341BAB0E-1DA7-4190-9B04-4A9079402E90}" type="presParOf" srcId="{F60A804A-B026-4338-857E-7C2D0D662CFB}" destId="{7257719C-85BB-420E-BF12-D6980A3709D0}" srcOrd="1" destOrd="0" presId="urn:microsoft.com/office/officeart/2018/2/layout/IconVerticalSolidList"/>
    <dgm:cxn modelId="{51998754-DC14-44D7-818E-90101D501C78}" type="presParOf" srcId="{F60A804A-B026-4338-857E-7C2D0D662CFB}" destId="{36FE6AA7-94BC-400F-A666-CC76DA664C00}" srcOrd="2" destOrd="0" presId="urn:microsoft.com/office/officeart/2018/2/layout/IconVerticalSolidList"/>
    <dgm:cxn modelId="{563CB893-3619-4068-BC20-78CA2413C36C}" type="presParOf" srcId="{F60A804A-B026-4338-857E-7C2D0D662CFB}" destId="{7645C606-16F7-47FA-9408-AE43B7412C9B}" srcOrd="3" destOrd="0" presId="urn:microsoft.com/office/officeart/2018/2/layout/IconVerticalSolidList"/>
    <dgm:cxn modelId="{C83EC0C4-4281-4BED-BDE1-78B9F5512FAE}" type="presParOf" srcId="{4FA73FD9-7C07-460B-812D-521D8E14419B}" destId="{C40BCAA1-FE22-4207-8191-B6C90988739C}" srcOrd="3" destOrd="0" presId="urn:microsoft.com/office/officeart/2018/2/layout/IconVerticalSolidList"/>
    <dgm:cxn modelId="{B58F65C2-CC88-4C31-BB8D-A9ED9AD97C67}" type="presParOf" srcId="{4FA73FD9-7C07-460B-812D-521D8E14419B}" destId="{8035D8DB-425C-445E-ABD7-EABEDE48EC1D}" srcOrd="4" destOrd="0" presId="urn:microsoft.com/office/officeart/2018/2/layout/IconVerticalSolidList"/>
    <dgm:cxn modelId="{53BE2BB1-74E5-40B1-B8FB-0447D9C15FE4}" type="presParOf" srcId="{8035D8DB-425C-445E-ABD7-EABEDE48EC1D}" destId="{0A6817DB-D637-468A-AB01-BBE8F35AFF68}" srcOrd="0" destOrd="0" presId="urn:microsoft.com/office/officeart/2018/2/layout/IconVerticalSolidList"/>
    <dgm:cxn modelId="{7BCB6B9D-7A58-4A11-A37C-164BF03A1C8F}" type="presParOf" srcId="{8035D8DB-425C-445E-ABD7-EABEDE48EC1D}" destId="{8C61560E-422B-451A-9E1B-2D3BFA85BB85}" srcOrd="1" destOrd="0" presId="urn:microsoft.com/office/officeart/2018/2/layout/IconVerticalSolidList"/>
    <dgm:cxn modelId="{D8286503-B86A-4BE0-9F85-400605A35A14}" type="presParOf" srcId="{8035D8DB-425C-445E-ABD7-EABEDE48EC1D}" destId="{CF504C6E-C48B-492A-8D05-EA6B3BC4F11C}" srcOrd="2" destOrd="0" presId="urn:microsoft.com/office/officeart/2018/2/layout/IconVerticalSolidList"/>
    <dgm:cxn modelId="{C5ABBC05-ED37-4FD3-B75E-9EC741D61880}" type="presParOf" srcId="{8035D8DB-425C-445E-ABD7-EABEDE48EC1D}" destId="{189C688A-AA59-40AE-B06D-E04F6CBB938C}" srcOrd="3" destOrd="0" presId="urn:microsoft.com/office/officeart/2018/2/layout/IconVerticalSolidList"/>
    <dgm:cxn modelId="{850A4D13-2672-4CDA-87F6-8B393971344B}" type="presParOf" srcId="{4FA73FD9-7C07-460B-812D-521D8E14419B}" destId="{87185E07-5AB7-48AF-82CC-2443F42AC191}" srcOrd="5" destOrd="0" presId="urn:microsoft.com/office/officeart/2018/2/layout/IconVerticalSolidList"/>
    <dgm:cxn modelId="{1C6CF3E5-B9A7-457B-86BD-BE9BD3651769}" type="presParOf" srcId="{4FA73FD9-7C07-460B-812D-521D8E14419B}" destId="{9D20046E-6F44-4A68-BF98-8F3A598A7AB8}" srcOrd="6" destOrd="0" presId="urn:microsoft.com/office/officeart/2018/2/layout/IconVerticalSolidList"/>
    <dgm:cxn modelId="{C9A8B0F7-9511-4ED7-B4C2-0CB18DD6C6CD}" type="presParOf" srcId="{9D20046E-6F44-4A68-BF98-8F3A598A7AB8}" destId="{155ACA75-B4E0-46C7-9DA5-7CAC9295ED9D}" srcOrd="0" destOrd="0" presId="urn:microsoft.com/office/officeart/2018/2/layout/IconVerticalSolidList"/>
    <dgm:cxn modelId="{BF35065D-315A-4635-9098-D367BDFC88A8}" type="presParOf" srcId="{9D20046E-6F44-4A68-BF98-8F3A598A7AB8}" destId="{3E0F0913-3EFE-4100-999C-C545C149EDF2}" srcOrd="1" destOrd="0" presId="urn:microsoft.com/office/officeart/2018/2/layout/IconVerticalSolidList"/>
    <dgm:cxn modelId="{310560BA-4075-49D3-9D50-160788115073}" type="presParOf" srcId="{9D20046E-6F44-4A68-BF98-8F3A598A7AB8}" destId="{1DEAE598-44B7-41EA-83C0-0182B1FFFAE6}" srcOrd="2" destOrd="0" presId="urn:microsoft.com/office/officeart/2018/2/layout/IconVerticalSolidList"/>
    <dgm:cxn modelId="{D63A744E-7977-48E9-93A2-7143B64D0072}" type="presParOf" srcId="{9D20046E-6F44-4A68-BF98-8F3A598A7AB8}" destId="{0CC33B51-27A6-436E-9213-DEA011A4BBAF}" srcOrd="3" destOrd="0" presId="urn:microsoft.com/office/officeart/2018/2/layout/IconVerticalSolidList"/>
    <dgm:cxn modelId="{1B10BD19-D45C-411F-8636-8A117E059D24}" type="presParOf" srcId="{4FA73FD9-7C07-460B-812D-521D8E14419B}" destId="{DD649BD6-3961-4442-9888-36124C643366}" srcOrd="7" destOrd="0" presId="urn:microsoft.com/office/officeart/2018/2/layout/IconVerticalSolidList"/>
    <dgm:cxn modelId="{0BC78AB0-1E05-4ED7-92ED-07C58B5436EC}" type="presParOf" srcId="{4FA73FD9-7C07-460B-812D-521D8E14419B}" destId="{E0EE7B54-C11B-4CF6-91B3-B316553C2925}" srcOrd="8" destOrd="0" presId="urn:microsoft.com/office/officeart/2018/2/layout/IconVerticalSolidList"/>
    <dgm:cxn modelId="{111C6420-DFDA-47B1-8254-5C3A4DB9B75F}" type="presParOf" srcId="{E0EE7B54-C11B-4CF6-91B3-B316553C2925}" destId="{90E5BF65-649E-4496-A686-FEB29EA33BA5}" srcOrd="0" destOrd="0" presId="urn:microsoft.com/office/officeart/2018/2/layout/IconVerticalSolidList"/>
    <dgm:cxn modelId="{BEA825A9-66B6-4F71-B15D-FDABAA4CF2AD}" type="presParOf" srcId="{E0EE7B54-C11B-4CF6-91B3-B316553C2925}" destId="{F1A6E666-C70F-4879-B7D3-01586698E031}" srcOrd="1" destOrd="0" presId="urn:microsoft.com/office/officeart/2018/2/layout/IconVerticalSolidList"/>
    <dgm:cxn modelId="{8E919973-7380-498E-9137-FE6DEC276737}" type="presParOf" srcId="{E0EE7B54-C11B-4CF6-91B3-B316553C2925}" destId="{87789095-7775-4FFF-95BC-E9722B8D9DDE}" srcOrd="2" destOrd="0" presId="urn:microsoft.com/office/officeart/2018/2/layout/IconVerticalSolidList"/>
    <dgm:cxn modelId="{3AD6BB2A-630C-4BF9-B011-EB49C732FC00}" type="presParOf" srcId="{E0EE7B54-C11B-4CF6-91B3-B316553C2925}" destId="{E407971C-B3E5-49F7-B028-5A26A971220F}"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A63C9D-00B8-44AA-8F8D-C4F0058D04F2}"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BFD61882-5585-4191-BF04-DEF8F6E5D9CA}">
      <dgm:prSet/>
      <dgm:spPr/>
      <dgm:t>
        <a:bodyPr/>
        <a:lstStyle/>
        <a:p>
          <a:r>
            <a:rPr lang="en-US" b="1" dirty="0"/>
            <a:t>Use more advanced models:</a:t>
          </a:r>
          <a:r>
            <a:rPr lang="en-US" dirty="0"/>
            <a:t> Explore neural networks and gradient boosting to improve prediction accuracy.</a:t>
          </a:r>
        </a:p>
      </dgm:t>
    </dgm:pt>
    <dgm:pt modelId="{FEC4D6EB-02C4-4852-AFE5-F76C9494C119}" type="parTrans" cxnId="{26CA0A49-6114-4BBF-96DA-31F80F5C8C32}">
      <dgm:prSet/>
      <dgm:spPr/>
      <dgm:t>
        <a:bodyPr/>
        <a:lstStyle/>
        <a:p>
          <a:endParaRPr lang="en-US"/>
        </a:p>
      </dgm:t>
    </dgm:pt>
    <dgm:pt modelId="{B43EFFF4-294D-44C0-987E-5BB8E60E501E}" type="sibTrans" cxnId="{26CA0A49-6114-4BBF-96DA-31F80F5C8C32}">
      <dgm:prSet phldrT="1" phldr="0"/>
      <dgm:spPr/>
      <dgm:t>
        <a:bodyPr/>
        <a:lstStyle/>
        <a:p>
          <a:r>
            <a:rPr lang="en-US" dirty="0"/>
            <a:t>1</a:t>
          </a:r>
        </a:p>
      </dgm:t>
    </dgm:pt>
    <dgm:pt modelId="{6F0EDEAF-9CD8-464A-B7E0-86FECDF2834F}">
      <dgm:prSet/>
      <dgm:spPr/>
      <dgm:t>
        <a:bodyPr/>
        <a:lstStyle/>
        <a:p>
          <a:r>
            <a:rPr lang="en-US" b="1" dirty="0"/>
            <a:t>Track aging over time:</a:t>
          </a:r>
          <a:r>
            <a:rPr lang="en-US" dirty="0"/>
            <a:t> Use longitudinal datasets to study changes in biomarkers and behaviors.</a:t>
          </a:r>
        </a:p>
      </dgm:t>
    </dgm:pt>
    <dgm:pt modelId="{25969FB1-6A50-4B03-A0F3-43CC2F24003C}" type="parTrans" cxnId="{DF433D66-1C5D-453F-993C-AE21E1774047}">
      <dgm:prSet/>
      <dgm:spPr/>
      <dgm:t>
        <a:bodyPr/>
        <a:lstStyle/>
        <a:p>
          <a:endParaRPr lang="en-US"/>
        </a:p>
      </dgm:t>
    </dgm:pt>
    <dgm:pt modelId="{31FD63C8-8429-4433-AE43-3736275DD3C6}" type="sibTrans" cxnId="{DF433D66-1C5D-453F-993C-AE21E1774047}">
      <dgm:prSet phldrT="2" phldr="0"/>
      <dgm:spPr/>
      <dgm:t>
        <a:bodyPr/>
        <a:lstStyle/>
        <a:p>
          <a:r>
            <a:rPr lang="en-US" dirty="0"/>
            <a:t>2</a:t>
          </a:r>
        </a:p>
      </dgm:t>
    </dgm:pt>
    <dgm:pt modelId="{2252B82D-0CCF-4126-9DEF-BC5D2E58FB4E}">
      <dgm:prSet/>
      <dgm:spPr/>
      <dgm:t>
        <a:bodyPr/>
        <a:lstStyle/>
        <a:p>
          <a:r>
            <a:rPr lang="en-US" b="1" dirty="0"/>
            <a:t>Add more biomarkers:</a:t>
          </a:r>
          <a:r>
            <a:rPr lang="en-US" dirty="0"/>
            <a:t> Include markers of cell stress, energy production, and DNA repair for a fuller picture.</a:t>
          </a:r>
        </a:p>
      </dgm:t>
    </dgm:pt>
    <dgm:pt modelId="{9202903F-3FD1-4CDB-A6A4-448499C13699}" type="parTrans" cxnId="{C7A8DBC4-77CB-403F-860B-B039B10FE7D9}">
      <dgm:prSet/>
      <dgm:spPr/>
      <dgm:t>
        <a:bodyPr/>
        <a:lstStyle/>
        <a:p>
          <a:endParaRPr lang="en-US"/>
        </a:p>
      </dgm:t>
    </dgm:pt>
    <dgm:pt modelId="{BA738C07-0BD7-4D18-9C0A-304A27184E89}" type="sibTrans" cxnId="{C7A8DBC4-77CB-403F-860B-B039B10FE7D9}">
      <dgm:prSet phldrT="3" phldr="0"/>
      <dgm:spPr/>
      <dgm:t>
        <a:bodyPr/>
        <a:lstStyle/>
        <a:p>
          <a:r>
            <a:rPr lang="en-US" dirty="0"/>
            <a:t>3</a:t>
          </a:r>
        </a:p>
      </dgm:t>
    </dgm:pt>
    <dgm:pt modelId="{AB67E022-CB63-416D-BD99-D899655A9601}">
      <dgm:prSet/>
      <dgm:spPr/>
      <dgm:t>
        <a:bodyPr/>
        <a:lstStyle/>
        <a:p>
          <a:r>
            <a:rPr lang="en-US" b="1" dirty="0"/>
            <a:t>Incorporate lifestyle and psychosocial data:</a:t>
          </a:r>
          <a:r>
            <a:rPr lang="en-US" dirty="0"/>
            <a:t> Add variables like diet, sleep, stress, and socioeconomic status.</a:t>
          </a:r>
        </a:p>
      </dgm:t>
    </dgm:pt>
    <dgm:pt modelId="{4995DF26-9D46-487F-9239-14B05117E9BE}" type="parTrans" cxnId="{BF6E0293-4747-4880-B195-09BDC2B911FF}">
      <dgm:prSet/>
      <dgm:spPr/>
      <dgm:t>
        <a:bodyPr/>
        <a:lstStyle/>
        <a:p>
          <a:endParaRPr lang="en-US"/>
        </a:p>
      </dgm:t>
    </dgm:pt>
    <dgm:pt modelId="{802C2C5A-2732-4615-A1DF-AE347CEA6306}" type="sibTrans" cxnId="{BF6E0293-4747-4880-B195-09BDC2B911FF}">
      <dgm:prSet phldrT="4" phldr="0"/>
      <dgm:spPr/>
      <dgm:t>
        <a:bodyPr/>
        <a:lstStyle/>
        <a:p>
          <a:r>
            <a:rPr lang="en-US" dirty="0"/>
            <a:t>4</a:t>
          </a:r>
        </a:p>
      </dgm:t>
    </dgm:pt>
    <dgm:pt modelId="{4DFC9CF1-BEB3-47CA-AAF4-70AF77E67458}">
      <dgm:prSet/>
      <dgm:spPr/>
      <dgm:t>
        <a:bodyPr/>
        <a:lstStyle/>
        <a:p>
          <a:r>
            <a:rPr lang="en-US" b="1" dirty="0"/>
            <a:t>Develop practical tools:</a:t>
          </a:r>
          <a:r>
            <a:rPr lang="en-US" dirty="0"/>
            <a:t> Create easy-to-use biological age assessments for clinical or personal use.</a:t>
          </a:r>
        </a:p>
      </dgm:t>
    </dgm:pt>
    <dgm:pt modelId="{C40A2F1E-664D-4AC3-982E-BFE42A7A4E0D}" type="parTrans" cxnId="{3F067672-4D80-43D0-A6CF-260319EC0DA9}">
      <dgm:prSet/>
      <dgm:spPr/>
      <dgm:t>
        <a:bodyPr/>
        <a:lstStyle/>
        <a:p>
          <a:endParaRPr lang="en-US"/>
        </a:p>
      </dgm:t>
    </dgm:pt>
    <dgm:pt modelId="{E1E2D48D-B0D6-4EEA-992B-3E609D0FDFB4}" type="sibTrans" cxnId="{3F067672-4D80-43D0-A6CF-260319EC0DA9}">
      <dgm:prSet phldrT="5" phldr="0"/>
      <dgm:spPr/>
      <dgm:t>
        <a:bodyPr/>
        <a:lstStyle/>
        <a:p>
          <a:r>
            <a:rPr lang="en-US" dirty="0"/>
            <a:t>5</a:t>
          </a:r>
        </a:p>
      </dgm:t>
    </dgm:pt>
    <dgm:pt modelId="{CFC36BDD-2626-4644-8759-746FABBB7562}">
      <dgm:prSet/>
      <dgm:spPr/>
      <dgm:t>
        <a:bodyPr/>
        <a:lstStyle/>
        <a:p>
          <a:r>
            <a:rPr lang="en-US" b="1" dirty="0"/>
            <a:t>Support public health efforts:</a:t>
          </a:r>
          <a:r>
            <a:rPr lang="en-US" dirty="0"/>
            <a:t> Encourage healthy behaviors that slow biological aging, like exercise and anti-inflammatory diets.</a:t>
          </a:r>
        </a:p>
      </dgm:t>
    </dgm:pt>
    <dgm:pt modelId="{60F337E5-83C3-48D5-9A52-F74055B74006}" type="parTrans" cxnId="{2B986167-AC21-4D83-BFB0-877CD9A94BFA}">
      <dgm:prSet/>
      <dgm:spPr/>
      <dgm:t>
        <a:bodyPr/>
        <a:lstStyle/>
        <a:p>
          <a:endParaRPr lang="en-US"/>
        </a:p>
      </dgm:t>
    </dgm:pt>
    <dgm:pt modelId="{719884C8-1D1A-40BF-950E-B42F83FA4410}" type="sibTrans" cxnId="{2B986167-AC21-4D83-BFB0-877CD9A94BFA}">
      <dgm:prSet phldrT="6" phldr="0"/>
      <dgm:spPr/>
      <dgm:t>
        <a:bodyPr/>
        <a:lstStyle/>
        <a:p>
          <a:r>
            <a:rPr lang="en-US" dirty="0"/>
            <a:t>6</a:t>
          </a:r>
        </a:p>
      </dgm:t>
    </dgm:pt>
    <dgm:pt modelId="{B8D6E6A5-DED3-F941-9EE7-2079AB72F4D5}" type="pres">
      <dgm:prSet presAssocID="{35A63C9D-00B8-44AA-8F8D-C4F0058D04F2}" presName="linearFlow" presStyleCnt="0">
        <dgm:presLayoutVars>
          <dgm:dir/>
          <dgm:animLvl val="lvl"/>
          <dgm:resizeHandles val="exact"/>
        </dgm:presLayoutVars>
      </dgm:prSet>
      <dgm:spPr/>
    </dgm:pt>
    <dgm:pt modelId="{C386E870-5583-0642-AB26-45E68360611F}" type="pres">
      <dgm:prSet presAssocID="{BFD61882-5585-4191-BF04-DEF8F6E5D9CA}" presName="compositeNode" presStyleCnt="0"/>
      <dgm:spPr/>
    </dgm:pt>
    <dgm:pt modelId="{56DF6636-5E50-1A46-A21B-A8C5F1634F5E}" type="pres">
      <dgm:prSet presAssocID="{BFD61882-5585-4191-BF04-DEF8F6E5D9CA}" presName="parTx" presStyleLbl="node1" presStyleIdx="0" presStyleCnt="0">
        <dgm:presLayoutVars>
          <dgm:chMax val="0"/>
          <dgm:chPref val="0"/>
          <dgm:bulletEnabled val="1"/>
        </dgm:presLayoutVars>
      </dgm:prSet>
      <dgm:spPr/>
    </dgm:pt>
    <dgm:pt modelId="{BF64A9C9-213D-A64E-94D3-E7C01B844FAB}" type="pres">
      <dgm:prSet presAssocID="{BFD61882-5585-4191-BF04-DEF8F6E5D9CA}" presName="parSh" presStyleCnt="0"/>
      <dgm:spPr/>
    </dgm:pt>
    <dgm:pt modelId="{FD70A37E-4575-CE40-B77E-325D3D7D3F05}" type="pres">
      <dgm:prSet presAssocID="{BFD61882-5585-4191-BF04-DEF8F6E5D9CA}" presName="lineNode" presStyleLbl="alignAccFollowNode1" presStyleIdx="0" presStyleCnt="18"/>
      <dgm:spPr/>
    </dgm:pt>
    <dgm:pt modelId="{2FB8CCD9-5E9B-EA4B-BE14-286D4B5067AD}" type="pres">
      <dgm:prSet presAssocID="{BFD61882-5585-4191-BF04-DEF8F6E5D9CA}" presName="lineArrowNode" presStyleLbl="alignAccFollowNode1" presStyleIdx="1" presStyleCnt="18"/>
      <dgm:spPr/>
    </dgm:pt>
    <dgm:pt modelId="{04ADD749-45EF-3D49-9E1E-E343631A73BE}" type="pres">
      <dgm:prSet presAssocID="{B43EFFF4-294D-44C0-987E-5BB8E60E501E}" presName="sibTransNodeCircle" presStyleLbl="alignNode1" presStyleIdx="0" presStyleCnt="6">
        <dgm:presLayoutVars>
          <dgm:chMax val="0"/>
          <dgm:bulletEnabled/>
        </dgm:presLayoutVars>
      </dgm:prSet>
      <dgm:spPr/>
    </dgm:pt>
    <dgm:pt modelId="{D94A82D6-609A-BD45-B291-BC3D99E70D5F}" type="pres">
      <dgm:prSet presAssocID="{B43EFFF4-294D-44C0-987E-5BB8E60E501E}" presName="spacerBetweenCircleAndCallout" presStyleCnt="0">
        <dgm:presLayoutVars/>
      </dgm:prSet>
      <dgm:spPr/>
    </dgm:pt>
    <dgm:pt modelId="{FC9929A7-AD96-F145-BE37-38808D990D51}" type="pres">
      <dgm:prSet presAssocID="{BFD61882-5585-4191-BF04-DEF8F6E5D9CA}" presName="nodeText" presStyleLbl="alignAccFollowNode1" presStyleIdx="2" presStyleCnt="18">
        <dgm:presLayoutVars>
          <dgm:bulletEnabled val="1"/>
        </dgm:presLayoutVars>
      </dgm:prSet>
      <dgm:spPr/>
    </dgm:pt>
    <dgm:pt modelId="{48E9CA63-11F8-C649-82B6-F93EEB4A07AE}" type="pres">
      <dgm:prSet presAssocID="{B43EFFF4-294D-44C0-987E-5BB8E60E501E}" presName="sibTransComposite" presStyleCnt="0"/>
      <dgm:spPr/>
    </dgm:pt>
    <dgm:pt modelId="{361FDE3A-C595-F04E-91BC-57DE8D122BAB}" type="pres">
      <dgm:prSet presAssocID="{6F0EDEAF-9CD8-464A-B7E0-86FECDF2834F}" presName="compositeNode" presStyleCnt="0"/>
      <dgm:spPr/>
    </dgm:pt>
    <dgm:pt modelId="{65FF562E-C6BF-B143-967C-080F0F4CBE14}" type="pres">
      <dgm:prSet presAssocID="{6F0EDEAF-9CD8-464A-B7E0-86FECDF2834F}" presName="parTx" presStyleLbl="node1" presStyleIdx="0" presStyleCnt="0">
        <dgm:presLayoutVars>
          <dgm:chMax val="0"/>
          <dgm:chPref val="0"/>
          <dgm:bulletEnabled val="1"/>
        </dgm:presLayoutVars>
      </dgm:prSet>
      <dgm:spPr/>
    </dgm:pt>
    <dgm:pt modelId="{0F84CD0C-EC9D-D144-AE40-2AD05ADB0DAC}" type="pres">
      <dgm:prSet presAssocID="{6F0EDEAF-9CD8-464A-B7E0-86FECDF2834F}" presName="parSh" presStyleCnt="0"/>
      <dgm:spPr/>
    </dgm:pt>
    <dgm:pt modelId="{29C26B5E-9FA3-6049-9864-0E8409403EDA}" type="pres">
      <dgm:prSet presAssocID="{6F0EDEAF-9CD8-464A-B7E0-86FECDF2834F}" presName="lineNode" presStyleLbl="alignAccFollowNode1" presStyleIdx="3" presStyleCnt="18"/>
      <dgm:spPr/>
    </dgm:pt>
    <dgm:pt modelId="{447A1E37-8867-B04E-B27A-E7CCACA90876}" type="pres">
      <dgm:prSet presAssocID="{6F0EDEAF-9CD8-464A-B7E0-86FECDF2834F}" presName="lineArrowNode" presStyleLbl="alignAccFollowNode1" presStyleIdx="4" presStyleCnt="18"/>
      <dgm:spPr/>
    </dgm:pt>
    <dgm:pt modelId="{D7A11FA1-AAFE-CB4A-AC63-338F52CFF35D}" type="pres">
      <dgm:prSet presAssocID="{31FD63C8-8429-4433-AE43-3736275DD3C6}" presName="sibTransNodeCircle" presStyleLbl="alignNode1" presStyleIdx="1" presStyleCnt="6">
        <dgm:presLayoutVars>
          <dgm:chMax val="0"/>
          <dgm:bulletEnabled/>
        </dgm:presLayoutVars>
      </dgm:prSet>
      <dgm:spPr/>
    </dgm:pt>
    <dgm:pt modelId="{95AA722B-E0AD-0C49-8009-BBFF3C0249D1}" type="pres">
      <dgm:prSet presAssocID="{31FD63C8-8429-4433-AE43-3736275DD3C6}" presName="spacerBetweenCircleAndCallout" presStyleCnt="0">
        <dgm:presLayoutVars/>
      </dgm:prSet>
      <dgm:spPr/>
    </dgm:pt>
    <dgm:pt modelId="{E8975BD8-1175-424B-9FFD-487DA55C3556}" type="pres">
      <dgm:prSet presAssocID="{6F0EDEAF-9CD8-464A-B7E0-86FECDF2834F}" presName="nodeText" presStyleLbl="alignAccFollowNode1" presStyleIdx="5" presStyleCnt="18">
        <dgm:presLayoutVars>
          <dgm:bulletEnabled val="1"/>
        </dgm:presLayoutVars>
      </dgm:prSet>
      <dgm:spPr/>
    </dgm:pt>
    <dgm:pt modelId="{B2E81358-1C9B-F04A-A249-6B21ECD041C6}" type="pres">
      <dgm:prSet presAssocID="{31FD63C8-8429-4433-AE43-3736275DD3C6}" presName="sibTransComposite" presStyleCnt="0"/>
      <dgm:spPr/>
    </dgm:pt>
    <dgm:pt modelId="{FC37F3FF-EF8C-4A40-9022-C19AA065B1C4}" type="pres">
      <dgm:prSet presAssocID="{2252B82D-0CCF-4126-9DEF-BC5D2E58FB4E}" presName="compositeNode" presStyleCnt="0"/>
      <dgm:spPr/>
    </dgm:pt>
    <dgm:pt modelId="{4027D097-52F4-7748-A611-E0DF0BDAB9C1}" type="pres">
      <dgm:prSet presAssocID="{2252B82D-0CCF-4126-9DEF-BC5D2E58FB4E}" presName="parTx" presStyleLbl="node1" presStyleIdx="0" presStyleCnt="0">
        <dgm:presLayoutVars>
          <dgm:chMax val="0"/>
          <dgm:chPref val="0"/>
          <dgm:bulletEnabled val="1"/>
        </dgm:presLayoutVars>
      </dgm:prSet>
      <dgm:spPr/>
    </dgm:pt>
    <dgm:pt modelId="{AF48FC1E-029D-5F48-8A6E-A794DE781C1A}" type="pres">
      <dgm:prSet presAssocID="{2252B82D-0CCF-4126-9DEF-BC5D2E58FB4E}" presName="parSh" presStyleCnt="0"/>
      <dgm:spPr/>
    </dgm:pt>
    <dgm:pt modelId="{7CC5143C-54A5-5D40-89A7-ADC7CC52D30B}" type="pres">
      <dgm:prSet presAssocID="{2252B82D-0CCF-4126-9DEF-BC5D2E58FB4E}" presName="lineNode" presStyleLbl="alignAccFollowNode1" presStyleIdx="6" presStyleCnt="18"/>
      <dgm:spPr/>
    </dgm:pt>
    <dgm:pt modelId="{F7579E91-C729-7F47-8E61-1F481A123B78}" type="pres">
      <dgm:prSet presAssocID="{2252B82D-0CCF-4126-9DEF-BC5D2E58FB4E}" presName="lineArrowNode" presStyleLbl="alignAccFollowNode1" presStyleIdx="7" presStyleCnt="18"/>
      <dgm:spPr/>
    </dgm:pt>
    <dgm:pt modelId="{6BEE738E-4875-F647-AC94-D2726009C22B}" type="pres">
      <dgm:prSet presAssocID="{BA738C07-0BD7-4D18-9C0A-304A27184E89}" presName="sibTransNodeCircle" presStyleLbl="alignNode1" presStyleIdx="2" presStyleCnt="6">
        <dgm:presLayoutVars>
          <dgm:chMax val="0"/>
          <dgm:bulletEnabled/>
        </dgm:presLayoutVars>
      </dgm:prSet>
      <dgm:spPr/>
    </dgm:pt>
    <dgm:pt modelId="{0C1528BA-A6D1-3643-8AF4-4B7E72245582}" type="pres">
      <dgm:prSet presAssocID="{BA738C07-0BD7-4D18-9C0A-304A27184E89}" presName="spacerBetweenCircleAndCallout" presStyleCnt="0">
        <dgm:presLayoutVars/>
      </dgm:prSet>
      <dgm:spPr/>
    </dgm:pt>
    <dgm:pt modelId="{22E44AEB-F6A6-C14B-B71C-9439E0929706}" type="pres">
      <dgm:prSet presAssocID="{2252B82D-0CCF-4126-9DEF-BC5D2E58FB4E}" presName="nodeText" presStyleLbl="alignAccFollowNode1" presStyleIdx="8" presStyleCnt="18" custScaleX="99257">
        <dgm:presLayoutVars>
          <dgm:bulletEnabled val="1"/>
        </dgm:presLayoutVars>
      </dgm:prSet>
      <dgm:spPr/>
    </dgm:pt>
    <dgm:pt modelId="{49BD92D8-0563-1749-96EE-E2BABD803DB2}" type="pres">
      <dgm:prSet presAssocID="{BA738C07-0BD7-4D18-9C0A-304A27184E89}" presName="sibTransComposite" presStyleCnt="0"/>
      <dgm:spPr/>
    </dgm:pt>
    <dgm:pt modelId="{7B2D005A-D244-4948-885F-93F5F5BCD643}" type="pres">
      <dgm:prSet presAssocID="{AB67E022-CB63-416D-BD99-D899655A9601}" presName="compositeNode" presStyleCnt="0"/>
      <dgm:spPr/>
    </dgm:pt>
    <dgm:pt modelId="{8AA1AA8E-8C6C-8949-8364-16B34ED6FFB0}" type="pres">
      <dgm:prSet presAssocID="{AB67E022-CB63-416D-BD99-D899655A9601}" presName="parTx" presStyleLbl="node1" presStyleIdx="0" presStyleCnt="0">
        <dgm:presLayoutVars>
          <dgm:chMax val="0"/>
          <dgm:chPref val="0"/>
          <dgm:bulletEnabled val="1"/>
        </dgm:presLayoutVars>
      </dgm:prSet>
      <dgm:spPr/>
    </dgm:pt>
    <dgm:pt modelId="{AA5805B6-5BC1-6A4A-9462-47A865384CC5}" type="pres">
      <dgm:prSet presAssocID="{AB67E022-CB63-416D-BD99-D899655A9601}" presName="parSh" presStyleCnt="0"/>
      <dgm:spPr/>
    </dgm:pt>
    <dgm:pt modelId="{5E93863D-FAB5-7048-BF63-95B6FC5F521D}" type="pres">
      <dgm:prSet presAssocID="{AB67E022-CB63-416D-BD99-D899655A9601}" presName="lineNode" presStyleLbl="alignAccFollowNode1" presStyleIdx="9" presStyleCnt="18"/>
      <dgm:spPr/>
    </dgm:pt>
    <dgm:pt modelId="{203E456D-1483-8C44-9BC9-CD27DBA95F53}" type="pres">
      <dgm:prSet presAssocID="{AB67E022-CB63-416D-BD99-D899655A9601}" presName="lineArrowNode" presStyleLbl="alignAccFollowNode1" presStyleIdx="10" presStyleCnt="18"/>
      <dgm:spPr/>
    </dgm:pt>
    <dgm:pt modelId="{0AC58D41-100A-F940-ADDD-458C6401BE17}" type="pres">
      <dgm:prSet presAssocID="{802C2C5A-2732-4615-A1DF-AE347CEA6306}" presName="sibTransNodeCircle" presStyleLbl="alignNode1" presStyleIdx="3" presStyleCnt="6">
        <dgm:presLayoutVars>
          <dgm:chMax val="0"/>
          <dgm:bulletEnabled/>
        </dgm:presLayoutVars>
      </dgm:prSet>
      <dgm:spPr/>
    </dgm:pt>
    <dgm:pt modelId="{00307ECE-A33D-EC44-82B7-D49573B4C61A}" type="pres">
      <dgm:prSet presAssocID="{802C2C5A-2732-4615-A1DF-AE347CEA6306}" presName="spacerBetweenCircleAndCallout" presStyleCnt="0">
        <dgm:presLayoutVars/>
      </dgm:prSet>
      <dgm:spPr/>
    </dgm:pt>
    <dgm:pt modelId="{4A0CA1EA-D875-B141-97A4-61788787BA13}" type="pres">
      <dgm:prSet presAssocID="{AB67E022-CB63-416D-BD99-D899655A9601}" presName="nodeText" presStyleLbl="alignAccFollowNode1" presStyleIdx="11" presStyleCnt="18" custScaleX="99664">
        <dgm:presLayoutVars>
          <dgm:bulletEnabled val="1"/>
        </dgm:presLayoutVars>
      </dgm:prSet>
      <dgm:spPr/>
    </dgm:pt>
    <dgm:pt modelId="{C6814122-5DF1-9344-BAE1-6E605CC49310}" type="pres">
      <dgm:prSet presAssocID="{802C2C5A-2732-4615-A1DF-AE347CEA6306}" presName="sibTransComposite" presStyleCnt="0"/>
      <dgm:spPr/>
    </dgm:pt>
    <dgm:pt modelId="{1436F970-15B3-7448-A50E-47F57FDA8815}" type="pres">
      <dgm:prSet presAssocID="{4DFC9CF1-BEB3-47CA-AAF4-70AF77E67458}" presName="compositeNode" presStyleCnt="0"/>
      <dgm:spPr/>
    </dgm:pt>
    <dgm:pt modelId="{89F442D4-2A25-3448-A371-31788A3D8F8F}" type="pres">
      <dgm:prSet presAssocID="{4DFC9CF1-BEB3-47CA-AAF4-70AF77E67458}" presName="parTx" presStyleLbl="node1" presStyleIdx="0" presStyleCnt="0">
        <dgm:presLayoutVars>
          <dgm:chMax val="0"/>
          <dgm:chPref val="0"/>
          <dgm:bulletEnabled val="1"/>
        </dgm:presLayoutVars>
      </dgm:prSet>
      <dgm:spPr/>
    </dgm:pt>
    <dgm:pt modelId="{AE4FB8A0-CE84-9746-B66B-35C7AD7412B6}" type="pres">
      <dgm:prSet presAssocID="{4DFC9CF1-BEB3-47CA-AAF4-70AF77E67458}" presName="parSh" presStyleCnt="0"/>
      <dgm:spPr/>
    </dgm:pt>
    <dgm:pt modelId="{75F1C77D-6526-064A-B6FA-F72C300CBBED}" type="pres">
      <dgm:prSet presAssocID="{4DFC9CF1-BEB3-47CA-AAF4-70AF77E67458}" presName="lineNode" presStyleLbl="alignAccFollowNode1" presStyleIdx="12" presStyleCnt="18"/>
      <dgm:spPr/>
    </dgm:pt>
    <dgm:pt modelId="{15F1CC74-6C36-5444-9FDB-BD231213D08E}" type="pres">
      <dgm:prSet presAssocID="{4DFC9CF1-BEB3-47CA-AAF4-70AF77E67458}" presName="lineArrowNode" presStyleLbl="alignAccFollowNode1" presStyleIdx="13" presStyleCnt="18"/>
      <dgm:spPr/>
    </dgm:pt>
    <dgm:pt modelId="{7AB4D0AC-AF1A-D84B-A069-7DC1C327A2A4}" type="pres">
      <dgm:prSet presAssocID="{E1E2D48D-B0D6-4EEA-992B-3E609D0FDFB4}" presName="sibTransNodeCircle" presStyleLbl="alignNode1" presStyleIdx="4" presStyleCnt="6">
        <dgm:presLayoutVars>
          <dgm:chMax val="0"/>
          <dgm:bulletEnabled/>
        </dgm:presLayoutVars>
      </dgm:prSet>
      <dgm:spPr/>
    </dgm:pt>
    <dgm:pt modelId="{A6DA4745-8806-474C-82E6-A8E7141AEE30}" type="pres">
      <dgm:prSet presAssocID="{E1E2D48D-B0D6-4EEA-992B-3E609D0FDFB4}" presName="spacerBetweenCircleAndCallout" presStyleCnt="0">
        <dgm:presLayoutVars/>
      </dgm:prSet>
      <dgm:spPr/>
    </dgm:pt>
    <dgm:pt modelId="{C3550F17-CA6F-9A45-A1BA-F3FCAAC8113F}" type="pres">
      <dgm:prSet presAssocID="{4DFC9CF1-BEB3-47CA-AAF4-70AF77E67458}" presName="nodeText" presStyleLbl="alignAccFollowNode1" presStyleIdx="14" presStyleCnt="18" custScaleX="100257">
        <dgm:presLayoutVars>
          <dgm:bulletEnabled val="1"/>
        </dgm:presLayoutVars>
      </dgm:prSet>
      <dgm:spPr/>
    </dgm:pt>
    <dgm:pt modelId="{D55F2E2A-3E70-8444-84AA-516A3E66819B}" type="pres">
      <dgm:prSet presAssocID="{E1E2D48D-B0D6-4EEA-992B-3E609D0FDFB4}" presName="sibTransComposite" presStyleCnt="0"/>
      <dgm:spPr/>
    </dgm:pt>
    <dgm:pt modelId="{407B6C88-8ADE-6B45-9E51-8DB1EFDA2877}" type="pres">
      <dgm:prSet presAssocID="{CFC36BDD-2626-4644-8759-746FABBB7562}" presName="compositeNode" presStyleCnt="0"/>
      <dgm:spPr/>
    </dgm:pt>
    <dgm:pt modelId="{E9D3B055-26C1-764E-8162-CAE056FBE220}" type="pres">
      <dgm:prSet presAssocID="{CFC36BDD-2626-4644-8759-746FABBB7562}" presName="parTx" presStyleLbl="node1" presStyleIdx="0" presStyleCnt="0">
        <dgm:presLayoutVars>
          <dgm:chMax val="0"/>
          <dgm:chPref val="0"/>
          <dgm:bulletEnabled val="1"/>
        </dgm:presLayoutVars>
      </dgm:prSet>
      <dgm:spPr/>
    </dgm:pt>
    <dgm:pt modelId="{5B33A100-6EE8-C645-A7EF-E7A216E60117}" type="pres">
      <dgm:prSet presAssocID="{CFC36BDD-2626-4644-8759-746FABBB7562}" presName="parSh" presStyleCnt="0"/>
      <dgm:spPr/>
    </dgm:pt>
    <dgm:pt modelId="{D6A01968-2106-7346-A1F2-8FD2D9B93513}" type="pres">
      <dgm:prSet presAssocID="{CFC36BDD-2626-4644-8759-746FABBB7562}" presName="lineNode" presStyleLbl="alignAccFollowNode1" presStyleIdx="15" presStyleCnt="18"/>
      <dgm:spPr/>
    </dgm:pt>
    <dgm:pt modelId="{776D97BE-2838-8B4B-BE2F-3D73E886C839}" type="pres">
      <dgm:prSet presAssocID="{CFC36BDD-2626-4644-8759-746FABBB7562}" presName="lineArrowNode" presStyleLbl="alignAccFollowNode1" presStyleIdx="16" presStyleCnt="18"/>
      <dgm:spPr/>
    </dgm:pt>
    <dgm:pt modelId="{75DBA2B1-CFDE-5240-927F-A5D53E3FE86F}" type="pres">
      <dgm:prSet presAssocID="{719884C8-1D1A-40BF-950E-B42F83FA4410}" presName="sibTransNodeCircle" presStyleLbl="alignNode1" presStyleIdx="5" presStyleCnt="6">
        <dgm:presLayoutVars>
          <dgm:chMax val="0"/>
          <dgm:bulletEnabled/>
        </dgm:presLayoutVars>
      </dgm:prSet>
      <dgm:spPr/>
    </dgm:pt>
    <dgm:pt modelId="{863EE51A-1597-4A48-9CFE-5C23BD8E86AC}" type="pres">
      <dgm:prSet presAssocID="{719884C8-1D1A-40BF-950E-B42F83FA4410}" presName="spacerBetweenCircleAndCallout" presStyleCnt="0">
        <dgm:presLayoutVars/>
      </dgm:prSet>
      <dgm:spPr/>
    </dgm:pt>
    <dgm:pt modelId="{EB71C4FB-B291-5E49-967B-F42A2C24C77E}" type="pres">
      <dgm:prSet presAssocID="{CFC36BDD-2626-4644-8759-746FABBB7562}" presName="nodeText" presStyleLbl="alignAccFollowNode1" presStyleIdx="17" presStyleCnt="18" custScaleX="100000">
        <dgm:presLayoutVars>
          <dgm:bulletEnabled val="1"/>
        </dgm:presLayoutVars>
      </dgm:prSet>
      <dgm:spPr/>
    </dgm:pt>
  </dgm:ptLst>
  <dgm:cxnLst>
    <dgm:cxn modelId="{A860CF01-2B97-AC4C-B3F9-71C71B3B8533}" type="presOf" srcId="{719884C8-1D1A-40BF-950E-B42F83FA4410}" destId="{75DBA2B1-CFDE-5240-927F-A5D53E3FE86F}" srcOrd="0" destOrd="0" presId="urn:microsoft.com/office/officeart/2016/7/layout/LinearArrowProcessNumbered"/>
    <dgm:cxn modelId="{6993EF31-DF7C-D544-860A-1193DDF807B1}" type="presOf" srcId="{6F0EDEAF-9CD8-464A-B7E0-86FECDF2834F}" destId="{E8975BD8-1175-424B-9FFD-487DA55C3556}" srcOrd="0" destOrd="0" presId="urn:microsoft.com/office/officeart/2016/7/layout/LinearArrowProcessNumbered"/>
    <dgm:cxn modelId="{836A8F32-0717-4249-938F-861148B4CC92}" type="presOf" srcId="{35A63C9D-00B8-44AA-8F8D-C4F0058D04F2}" destId="{B8D6E6A5-DED3-F941-9EE7-2079AB72F4D5}" srcOrd="0" destOrd="0" presId="urn:microsoft.com/office/officeart/2016/7/layout/LinearArrowProcessNumbered"/>
    <dgm:cxn modelId="{26CA0A49-6114-4BBF-96DA-31F80F5C8C32}" srcId="{35A63C9D-00B8-44AA-8F8D-C4F0058D04F2}" destId="{BFD61882-5585-4191-BF04-DEF8F6E5D9CA}" srcOrd="0" destOrd="0" parTransId="{FEC4D6EB-02C4-4852-AFE5-F76C9494C119}" sibTransId="{B43EFFF4-294D-44C0-987E-5BB8E60E501E}"/>
    <dgm:cxn modelId="{A2C25E4E-D9CA-F74B-83BD-DFE771C9C4EC}" type="presOf" srcId="{BFD61882-5585-4191-BF04-DEF8F6E5D9CA}" destId="{FC9929A7-AD96-F145-BE37-38808D990D51}" srcOrd="0" destOrd="0" presId="urn:microsoft.com/office/officeart/2016/7/layout/LinearArrowProcessNumbered"/>
    <dgm:cxn modelId="{0CFFA04E-6442-814E-9698-35639E17A853}" type="presOf" srcId="{31FD63C8-8429-4433-AE43-3736275DD3C6}" destId="{D7A11FA1-AAFE-CB4A-AC63-338F52CFF35D}" srcOrd="0" destOrd="0" presId="urn:microsoft.com/office/officeart/2016/7/layout/LinearArrowProcessNumbered"/>
    <dgm:cxn modelId="{DF433D66-1C5D-453F-993C-AE21E1774047}" srcId="{35A63C9D-00B8-44AA-8F8D-C4F0058D04F2}" destId="{6F0EDEAF-9CD8-464A-B7E0-86FECDF2834F}" srcOrd="1" destOrd="0" parTransId="{25969FB1-6A50-4B03-A0F3-43CC2F24003C}" sibTransId="{31FD63C8-8429-4433-AE43-3736275DD3C6}"/>
    <dgm:cxn modelId="{9C169E66-CDB2-3443-8AD9-F6A72CD0958A}" type="presOf" srcId="{2252B82D-0CCF-4126-9DEF-BC5D2E58FB4E}" destId="{22E44AEB-F6A6-C14B-B71C-9439E0929706}" srcOrd="0" destOrd="0" presId="urn:microsoft.com/office/officeart/2016/7/layout/LinearArrowProcessNumbered"/>
    <dgm:cxn modelId="{2B986167-AC21-4D83-BFB0-877CD9A94BFA}" srcId="{35A63C9D-00B8-44AA-8F8D-C4F0058D04F2}" destId="{CFC36BDD-2626-4644-8759-746FABBB7562}" srcOrd="5" destOrd="0" parTransId="{60F337E5-83C3-48D5-9A52-F74055B74006}" sibTransId="{719884C8-1D1A-40BF-950E-B42F83FA4410}"/>
    <dgm:cxn modelId="{3F067672-4D80-43D0-A6CF-260319EC0DA9}" srcId="{35A63C9D-00B8-44AA-8F8D-C4F0058D04F2}" destId="{4DFC9CF1-BEB3-47CA-AAF4-70AF77E67458}" srcOrd="4" destOrd="0" parTransId="{C40A2F1E-664D-4AC3-982E-BFE42A7A4E0D}" sibTransId="{E1E2D48D-B0D6-4EEA-992B-3E609D0FDFB4}"/>
    <dgm:cxn modelId="{E61D5587-67FD-B645-87B7-83D6E208B96B}" type="presOf" srcId="{802C2C5A-2732-4615-A1DF-AE347CEA6306}" destId="{0AC58D41-100A-F940-ADDD-458C6401BE17}" srcOrd="0" destOrd="0" presId="urn:microsoft.com/office/officeart/2016/7/layout/LinearArrowProcessNumbered"/>
    <dgm:cxn modelId="{2B57A889-ECD4-F841-A8CD-8D5CE2C433D6}" type="presOf" srcId="{4DFC9CF1-BEB3-47CA-AAF4-70AF77E67458}" destId="{C3550F17-CA6F-9A45-A1BA-F3FCAAC8113F}" srcOrd="0" destOrd="0" presId="urn:microsoft.com/office/officeart/2016/7/layout/LinearArrowProcessNumbered"/>
    <dgm:cxn modelId="{BF6E0293-4747-4880-B195-09BDC2B911FF}" srcId="{35A63C9D-00B8-44AA-8F8D-C4F0058D04F2}" destId="{AB67E022-CB63-416D-BD99-D899655A9601}" srcOrd="3" destOrd="0" parTransId="{4995DF26-9D46-487F-9239-14B05117E9BE}" sibTransId="{802C2C5A-2732-4615-A1DF-AE347CEA6306}"/>
    <dgm:cxn modelId="{2B683094-FDD9-9C46-8F2D-6BE021D2481B}" type="presOf" srcId="{BA738C07-0BD7-4D18-9C0A-304A27184E89}" destId="{6BEE738E-4875-F647-AC94-D2726009C22B}" srcOrd="0" destOrd="0" presId="urn:microsoft.com/office/officeart/2016/7/layout/LinearArrowProcessNumbered"/>
    <dgm:cxn modelId="{33154695-C992-6E4E-897A-2AC708A4C41E}" type="presOf" srcId="{AB67E022-CB63-416D-BD99-D899655A9601}" destId="{4A0CA1EA-D875-B141-97A4-61788787BA13}" srcOrd="0" destOrd="0" presId="urn:microsoft.com/office/officeart/2016/7/layout/LinearArrowProcessNumbered"/>
    <dgm:cxn modelId="{0A2A74AD-C8C6-6940-9A94-DFFA0CE62185}" type="presOf" srcId="{CFC36BDD-2626-4644-8759-746FABBB7562}" destId="{EB71C4FB-B291-5E49-967B-F42A2C24C77E}" srcOrd="0" destOrd="0" presId="urn:microsoft.com/office/officeart/2016/7/layout/LinearArrowProcessNumbered"/>
    <dgm:cxn modelId="{C7A8DBC4-77CB-403F-860B-B039B10FE7D9}" srcId="{35A63C9D-00B8-44AA-8F8D-C4F0058D04F2}" destId="{2252B82D-0CCF-4126-9DEF-BC5D2E58FB4E}" srcOrd="2" destOrd="0" parTransId="{9202903F-3FD1-4CDB-A6A4-448499C13699}" sibTransId="{BA738C07-0BD7-4D18-9C0A-304A27184E89}"/>
    <dgm:cxn modelId="{7D0FBAF5-CB70-E24D-ADE5-46D450B1AD41}" type="presOf" srcId="{B43EFFF4-294D-44C0-987E-5BB8E60E501E}" destId="{04ADD749-45EF-3D49-9E1E-E343631A73BE}" srcOrd="0" destOrd="0" presId="urn:microsoft.com/office/officeart/2016/7/layout/LinearArrowProcessNumbered"/>
    <dgm:cxn modelId="{EC6E1BFD-9C63-2B44-BF5C-BE0757C9C327}" type="presOf" srcId="{E1E2D48D-B0D6-4EEA-992B-3E609D0FDFB4}" destId="{7AB4D0AC-AF1A-D84B-A069-7DC1C327A2A4}" srcOrd="0" destOrd="0" presId="urn:microsoft.com/office/officeart/2016/7/layout/LinearArrowProcessNumbered"/>
    <dgm:cxn modelId="{291CFFB1-63F5-4548-B05A-65D66CF7F255}" type="presParOf" srcId="{B8D6E6A5-DED3-F941-9EE7-2079AB72F4D5}" destId="{C386E870-5583-0642-AB26-45E68360611F}" srcOrd="0" destOrd="0" presId="urn:microsoft.com/office/officeart/2016/7/layout/LinearArrowProcessNumbered"/>
    <dgm:cxn modelId="{9AF9F84D-5982-F743-B06B-45B162CD79CC}" type="presParOf" srcId="{C386E870-5583-0642-AB26-45E68360611F}" destId="{56DF6636-5E50-1A46-A21B-A8C5F1634F5E}" srcOrd="0" destOrd="0" presId="urn:microsoft.com/office/officeart/2016/7/layout/LinearArrowProcessNumbered"/>
    <dgm:cxn modelId="{FB6B31E6-A5BF-7B4B-AFA7-052F23ACA19D}" type="presParOf" srcId="{C386E870-5583-0642-AB26-45E68360611F}" destId="{BF64A9C9-213D-A64E-94D3-E7C01B844FAB}" srcOrd="1" destOrd="0" presId="urn:microsoft.com/office/officeart/2016/7/layout/LinearArrowProcessNumbered"/>
    <dgm:cxn modelId="{C37D3AA8-8783-7548-96B1-AC14A6C1ED85}" type="presParOf" srcId="{BF64A9C9-213D-A64E-94D3-E7C01B844FAB}" destId="{FD70A37E-4575-CE40-B77E-325D3D7D3F05}" srcOrd="0" destOrd="0" presId="urn:microsoft.com/office/officeart/2016/7/layout/LinearArrowProcessNumbered"/>
    <dgm:cxn modelId="{C09E9458-2D2F-5440-97F8-0DDC14D61BC9}" type="presParOf" srcId="{BF64A9C9-213D-A64E-94D3-E7C01B844FAB}" destId="{2FB8CCD9-5E9B-EA4B-BE14-286D4B5067AD}" srcOrd="1" destOrd="0" presId="urn:microsoft.com/office/officeart/2016/7/layout/LinearArrowProcessNumbered"/>
    <dgm:cxn modelId="{71196078-37EC-7C4C-A88F-10301B504CB1}" type="presParOf" srcId="{BF64A9C9-213D-A64E-94D3-E7C01B844FAB}" destId="{04ADD749-45EF-3D49-9E1E-E343631A73BE}" srcOrd="2" destOrd="0" presId="urn:microsoft.com/office/officeart/2016/7/layout/LinearArrowProcessNumbered"/>
    <dgm:cxn modelId="{D7846155-F8AA-BC49-8714-4893BF5E1B99}" type="presParOf" srcId="{BF64A9C9-213D-A64E-94D3-E7C01B844FAB}" destId="{D94A82D6-609A-BD45-B291-BC3D99E70D5F}" srcOrd="3" destOrd="0" presId="urn:microsoft.com/office/officeart/2016/7/layout/LinearArrowProcessNumbered"/>
    <dgm:cxn modelId="{312D987F-8DE9-0845-AF4F-E4D69315090A}" type="presParOf" srcId="{C386E870-5583-0642-AB26-45E68360611F}" destId="{FC9929A7-AD96-F145-BE37-38808D990D51}" srcOrd="2" destOrd="0" presId="urn:microsoft.com/office/officeart/2016/7/layout/LinearArrowProcessNumbered"/>
    <dgm:cxn modelId="{94FB2C02-B46B-ED43-83D6-A880E19D1CE8}" type="presParOf" srcId="{B8D6E6A5-DED3-F941-9EE7-2079AB72F4D5}" destId="{48E9CA63-11F8-C649-82B6-F93EEB4A07AE}" srcOrd="1" destOrd="0" presId="urn:microsoft.com/office/officeart/2016/7/layout/LinearArrowProcessNumbered"/>
    <dgm:cxn modelId="{7514C52C-8044-C34E-BAC3-5B6E0193F8C2}" type="presParOf" srcId="{B8D6E6A5-DED3-F941-9EE7-2079AB72F4D5}" destId="{361FDE3A-C595-F04E-91BC-57DE8D122BAB}" srcOrd="2" destOrd="0" presId="urn:microsoft.com/office/officeart/2016/7/layout/LinearArrowProcessNumbered"/>
    <dgm:cxn modelId="{BB7DA2CC-F704-0848-82EB-A3A63C7E6EF7}" type="presParOf" srcId="{361FDE3A-C595-F04E-91BC-57DE8D122BAB}" destId="{65FF562E-C6BF-B143-967C-080F0F4CBE14}" srcOrd="0" destOrd="0" presId="urn:microsoft.com/office/officeart/2016/7/layout/LinearArrowProcessNumbered"/>
    <dgm:cxn modelId="{E21734F8-EF0A-2A4A-B403-000AD3F6B74D}" type="presParOf" srcId="{361FDE3A-C595-F04E-91BC-57DE8D122BAB}" destId="{0F84CD0C-EC9D-D144-AE40-2AD05ADB0DAC}" srcOrd="1" destOrd="0" presId="urn:microsoft.com/office/officeart/2016/7/layout/LinearArrowProcessNumbered"/>
    <dgm:cxn modelId="{10BAAF23-3FF3-2549-B8CA-EBF719F1B133}" type="presParOf" srcId="{0F84CD0C-EC9D-D144-AE40-2AD05ADB0DAC}" destId="{29C26B5E-9FA3-6049-9864-0E8409403EDA}" srcOrd="0" destOrd="0" presId="urn:microsoft.com/office/officeart/2016/7/layout/LinearArrowProcessNumbered"/>
    <dgm:cxn modelId="{A6721DB2-D1C8-FB42-8F41-91B7042DDA7D}" type="presParOf" srcId="{0F84CD0C-EC9D-D144-AE40-2AD05ADB0DAC}" destId="{447A1E37-8867-B04E-B27A-E7CCACA90876}" srcOrd="1" destOrd="0" presId="urn:microsoft.com/office/officeart/2016/7/layout/LinearArrowProcessNumbered"/>
    <dgm:cxn modelId="{EE8EA47A-05EB-8B46-8321-AFB8652076DC}" type="presParOf" srcId="{0F84CD0C-EC9D-D144-AE40-2AD05ADB0DAC}" destId="{D7A11FA1-AAFE-CB4A-AC63-338F52CFF35D}" srcOrd="2" destOrd="0" presId="urn:microsoft.com/office/officeart/2016/7/layout/LinearArrowProcessNumbered"/>
    <dgm:cxn modelId="{972BB2CA-F705-7740-B89D-857CC6ECE25F}" type="presParOf" srcId="{0F84CD0C-EC9D-D144-AE40-2AD05ADB0DAC}" destId="{95AA722B-E0AD-0C49-8009-BBFF3C0249D1}" srcOrd="3" destOrd="0" presId="urn:microsoft.com/office/officeart/2016/7/layout/LinearArrowProcessNumbered"/>
    <dgm:cxn modelId="{8417DD3D-9C79-3649-8190-32FF3957AF88}" type="presParOf" srcId="{361FDE3A-C595-F04E-91BC-57DE8D122BAB}" destId="{E8975BD8-1175-424B-9FFD-487DA55C3556}" srcOrd="2" destOrd="0" presId="urn:microsoft.com/office/officeart/2016/7/layout/LinearArrowProcessNumbered"/>
    <dgm:cxn modelId="{CB1CDBFF-95C9-0745-88B0-BA1EE1D1E26C}" type="presParOf" srcId="{B8D6E6A5-DED3-F941-9EE7-2079AB72F4D5}" destId="{B2E81358-1C9B-F04A-A249-6B21ECD041C6}" srcOrd="3" destOrd="0" presId="urn:microsoft.com/office/officeart/2016/7/layout/LinearArrowProcessNumbered"/>
    <dgm:cxn modelId="{27569DA9-9CEC-5241-89E2-C4BA0B8B3E06}" type="presParOf" srcId="{B8D6E6A5-DED3-F941-9EE7-2079AB72F4D5}" destId="{FC37F3FF-EF8C-4A40-9022-C19AA065B1C4}" srcOrd="4" destOrd="0" presId="urn:microsoft.com/office/officeart/2016/7/layout/LinearArrowProcessNumbered"/>
    <dgm:cxn modelId="{1DFAD6F7-2B36-604D-986F-CA36652E348F}" type="presParOf" srcId="{FC37F3FF-EF8C-4A40-9022-C19AA065B1C4}" destId="{4027D097-52F4-7748-A611-E0DF0BDAB9C1}" srcOrd="0" destOrd="0" presId="urn:microsoft.com/office/officeart/2016/7/layout/LinearArrowProcessNumbered"/>
    <dgm:cxn modelId="{C4D31F21-5CAE-304B-8247-C302F8EA531B}" type="presParOf" srcId="{FC37F3FF-EF8C-4A40-9022-C19AA065B1C4}" destId="{AF48FC1E-029D-5F48-8A6E-A794DE781C1A}" srcOrd="1" destOrd="0" presId="urn:microsoft.com/office/officeart/2016/7/layout/LinearArrowProcessNumbered"/>
    <dgm:cxn modelId="{B14E9F8F-1F70-784B-BB21-3426AD727872}" type="presParOf" srcId="{AF48FC1E-029D-5F48-8A6E-A794DE781C1A}" destId="{7CC5143C-54A5-5D40-89A7-ADC7CC52D30B}" srcOrd="0" destOrd="0" presId="urn:microsoft.com/office/officeart/2016/7/layout/LinearArrowProcessNumbered"/>
    <dgm:cxn modelId="{D50FC436-5D21-9043-907F-5F1884888AA4}" type="presParOf" srcId="{AF48FC1E-029D-5F48-8A6E-A794DE781C1A}" destId="{F7579E91-C729-7F47-8E61-1F481A123B78}" srcOrd="1" destOrd="0" presId="urn:microsoft.com/office/officeart/2016/7/layout/LinearArrowProcessNumbered"/>
    <dgm:cxn modelId="{BF1C62F1-E680-2945-B31E-9D01BD79A632}" type="presParOf" srcId="{AF48FC1E-029D-5F48-8A6E-A794DE781C1A}" destId="{6BEE738E-4875-F647-AC94-D2726009C22B}" srcOrd="2" destOrd="0" presId="urn:microsoft.com/office/officeart/2016/7/layout/LinearArrowProcessNumbered"/>
    <dgm:cxn modelId="{05FD78B5-2ED5-D14B-8514-5683590090A6}" type="presParOf" srcId="{AF48FC1E-029D-5F48-8A6E-A794DE781C1A}" destId="{0C1528BA-A6D1-3643-8AF4-4B7E72245582}" srcOrd="3" destOrd="0" presId="urn:microsoft.com/office/officeart/2016/7/layout/LinearArrowProcessNumbered"/>
    <dgm:cxn modelId="{085EE520-78D4-7A4A-A633-5289A1289CDF}" type="presParOf" srcId="{FC37F3FF-EF8C-4A40-9022-C19AA065B1C4}" destId="{22E44AEB-F6A6-C14B-B71C-9439E0929706}" srcOrd="2" destOrd="0" presId="urn:microsoft.com/office/officeart/2016/7/layout/LinearArrowProcessNumbered"/>
    <dgm:cxn modelId="{9E1FDD8F-7C06-8640-924A-D68E6091E7FC}" type="presParOf" srcId="{B8D6E6A5-DED3-F941-9EE7-2079AB72F4D5}" destId="{49BD92D8-0563-1749-96EE-E2BABD803DB2}" srcOrd="5" destOrd="0" presId="urn:microsoft.com/office/officeart/2016/7/layout/LinearArrowProcessNumbered"/>
    <dgm:cxn modelId="{75A6D863-EC51-4342-8494-D1F175951036}" type="presParOf" srcId="{B8D6E6A5-DED3-F941-9EE7-2079AB72F4D5}" destId="{7B2D005A-D244-4948-885F-93F5F5BCD643}" srcOrd="6" destOrd="0" presId="urn:microsoft.com/office/officeart/2016/7/layout/LinearArrowProcessNumbered"/>
    <dgm:cxn modelId="{3088D591-FC56-6B4B-98B9-FDC90DB0F77F}" type="presParOf" srcId="{7B2D005A-D244-4948-885F-93F5F5BCD643}" destId="{8AA1AA8E-8C6C-8949-8364-16B34ED6FFB0}" srcOrd="0" destOrd="0" presId="urn:microsoft.com/office/officeart/2016/7/layout/LinearArrowProcessNumbered"/>
    <dgm:cxn modelId="{C59AD4AC-CCF1-1A4E-A914-DCDF8BE609A9}" type="presParOf" srcId="{7B2D005A-D244-4948-885F-93F5F5BCD643}" destId="{AA5805B6-5BC1-6A4A-9462-47A865384CC5}" srcOrd="1" destOrd="0" presId="urn:microsoft.com/office/officeart/2016/7/layout/LinearArrowProcessNumbered"/>
    <dgm:cxn modelId="{543E67B0-6074-2544-A8D2-A4E83B1EB9CD}" type="presParOf" srcId="{AA5805B6-5BC1-6A4A-9462-47A865384CC5}" destId="{5E93863D-FAB5-7048-BF63-95B6FC5F521D}" srcOrd="0" destOrd="0" presId="urn:microsoft.com/office/officeart/2016/7/layout/LinearArrowProcessNumbered"/>
    <dgm:cxn modelId="{8C92FB38-553D-914B-B036-6B8C9901B67C}" type="presParOf" srcId="{AA5805B6-5BC1-6A4A-9462-47A865384CC5}" destId="{203E456D-1483-8C44-9BC9-CD27DBA95F53}" srcOrd="1" destOrd="0" presId="urn:microsoft.com/office/officeart/2016/7/layout/LinearArrowProcessNumbered"/>
    <dgm:cxn modelId="{ED44CBEA-0E67-304B-B401-37D75DC963AA}" type="presParOf" srcId="{AA5805B6-5BC1-6A4A-9462-47A865384CC5}" destId="{0AC58D41-100A-F940-ADDD-458C6401BE17}" srcOrd="2" destOrd="0" presId="urn:microsoft.com/office/officeart/2016/7/layout/LinearArrowProcessNumbered"/>
    <dgm:cxn modelId="{A34E066B-2173-CC49-8EE6-4EA636644BCF}" type="presParOf" srcId="{AA5805B6-5BC1-6A4A-9462-47A865384CC5}" destId="{00307ECE-A33D-EC44-82B7-D49573B4C61A}" srcOrd="3" destOrd="0" presId="urn:microsoft.com/office/officeart/2016/7/layout/LinearArrowProcessNumbered"/>
    <dgm:cxn modelId="{F62F52EE-252A-1549-AA6D-F1CB8074A9C4}" type="presParOf" srcId="{7B2D005A-D244-4948-885F-93F5F5BCD643}" destId="{4A0CA1EA-D875-B141-97A4-61788787BA13}" srcOrd="2" destOrd="0" presId="urn:microsoft.com/office/officeart/2016/7/layout/LinearArrowProcessNumbered"/>
    <dgm:cxn modelId="{A6D96CFA-B573-5443-8F99-54ABB266D640}" type="presParOf" srcId="{B8D6E6A5-DED3-F941-9EE7-2079AB72F4D5}" destId="{C6814122-5DF1-9344-BAE1-6E605CC49310}" srcOrd="7" destOrd="0" presId="urn:microsoft.com/office/officeart/2016/7/layout/LinearArrowProcessNumbered"/>
    <dgm:cxn modelId="{614B133B-5C8A-5F4C-9336-973B369BF507}" type="presParOf" srcId="{B8D6E6A5-DED3-F941-9EE7-2079AB72F4D5}" destId="{1436F970-15B3-7448-A50E-47F57FDA8815}" srcOrd="8" destOrd="0" presId="urn:microsoft.com/office/officeart/2016/7/layout/LinearArrowProcessNumbered"/>
    <dgm:cxn modelId="{7C9E0358-39E8-E841-B0F5-D1AFB025C0F0}" type="presParOf" srcId="{1436F970-15B3-7448-A50E-47F57FDA8815}" destId="{89F442D4-2A25-3448-A371-31788A3D8F8F}" srcOrd="0" destOrd="0" presId="urn:microsoft.com/office/officeart/2016/7/layout/LinearArrowProcessNumbered"/>
    <dgm:cxn modelId="{8DD58136-BE51-5942-938E-A4496C25D490}" type="presParOf" srcId="{1436F970-15B3-7448-A50E-47F57FDA8815}" destId="{AE4FB8A0-CE84-9746-B66B-35C7AD7412B6}" srcOrd="1" destOrd="0" presId="urn:microsoft.com/office/officeart/2016/7/layout/LinearArrowProcessNumbered"/>
    <dgm:cxn modelId="{36977BE4-1F42-874B-A1F3-42CA69639E32}" type="presParOf" srcId="{AE4FB8A0-CE84-9746-B66B-35C7AD7412B6}" destId="{75F1C77D-6526-064A-B6FA-F72C300CBBED}" srcOrd="0" destOrd="0" presId="urn:microsoft.com/office/officeart/2016/7/layout/LinearArrowProcessNumbered"/>
    <dgm:cxn modelId="{CCF93BFA-E949-9045-987A-130392A4E348}" type="presParOf" srcId="{AE4FB8A0-CE84-9746-B66B-35C7AD7412B6}" destId="{15F1CC74-6C36-5444-9FDB-BD231213D08E}" srcOrd="1" destOrd="0" presId="urn:microsoft.com/office/officeart/2016/7/layout/LinearArrowProcessNumbered"/>
    <dgm:cxn modelId="{320A0A6B-F61F-0D46-8CD8-8E564021685D}" type="presParOf" srcId="{AE4FB8A0-CE84-9746-B66B-35C7AD7412B6}" destId="{7AB4D0AC-AF1A-D84B-A069-7DC1C327A2A4}" srcOrd="2" destOrd="0" presId="urn:microsoft.com/office/officeart/2016/7/layout/LinearArrowProcessNumbered"/>
    <dgm:cxn modelId="{916D9C64-ED6F-A441-BB9F-1684BEF160B9}" type="presParOf" srcId="{AE4FB8A0-CE84-9746-B66B-35C7AD7412B6}" destId="{A6DA4745-8806-474C-82E6-A8E7141AEE30}" srcOrd="3" destOrd="0" presId="urn:microsoft.com/office/officeart/2016/7/layout/LinearArrowProcessNumbered"/>
    <dgm:cxn modelId="{C322AF5F-AEFE-034A-AE24-9CCE93106414}" type="presParOf" srcId="{1436F970-15B3-7448-A50E-47F57FDA8815}" destId="{C3550F17-CA6F-9A45-A1BA-F3FCAAC8113F}" srcOrd="2" destOrd="0" presId="urn:microsoft.com/office/officeart/2016/7/layout/LinearArrowProcessNumbered"/>
    <dgm:cxn modelId="{CFD71EC5-ADFE-C341-AFC8-945D38F6AF68}" type="presParOf" srcId="{B8D6E6A5-DED3-F941-9EE7-2079AB72F4D5}" destId="{D55F2E2A-3E70-8444-84AA-516A3E66819B}" srcOrd="9" destOrd="0" presId="urn:microsoft.com/office/officeart/2016/7/layout/LinearArrowProcessNumbered"/>
    <dgm:cxn modelId="{33AC19B2-6637-0C42-A0DB-2D59F7D04677}" type="presParOf" srcId="{B8D6E6A5-DED3-F941-9EE7-2079AB72F4D5}" destId="{407B6C88-8ADE-6B45-9E51-8DB1EFDA2877}" srcOrd="10" destOrd="0" presId="urn:microsoft.com/office/officeart/2016/7/layout/LinearArrowProcessNumbered"/>
    <dgm:cxn modelId="{226F4FD9-72B5-0245-B118-E365ADEA91BC}" type="presParOf" srcId="{407B6C88-8ADE-6B45-9E51-8DB1EFDA2877}" destId="{E9D3B055-26C1-764E-8162-CAE056FBE220}" srcOrd="0" destOrd="0" presId="urn:microsoft.com/office/officeart/2016/7/layout/LinearArrowProcessNumbered"/>
    <dgm:cxn modelId="{C9AFFC4F-D319-7449-8FA6-A0EC6A31BF4F}" type="presParOf" srcId="{407B6C88-8ADE-6B45-9E51-8DB1EFDA2877}" destId="{5B33A100-6EE8-C645-A7EF-E7A216E60117}" srcOrd="1" destOrd="0" presId="urn:microsoft.com/office/officeart/2016/7/layout/LinearArrowProcessNumbered"/>
    <dgm:cxn modelId="{6AC0F813-96CE-4B41-A42E-4248B4BD3CEF}" type="presParOf" srcId="{5B33A100-6EE8-C645-A7EF-E7A216E60117}" destId="{D6A01968-2106-7346-A1F2-8FD2D9B93513}" srcOrd="0" destOrd="0" presId="urn:microsoft.com/office/officeart/2016/7/layout/LinearArrowProcessNumbered"/>
    <dgm:cxn modelId="{E0D6C73B-1052-EB43-9D4C-D02678CA7B70}" type="presParOf" srcId="{5B33A100-6EE8-C645-A7EF-E7A216E60117}" destId="{776D97BE-2838-8B4B-BE2F-3D73E886C839}" srcOrd="1" destOrd="0" presId="urn:microsoft.com/office/officeart/2016/7/layout/LinearArrowProcessNumbered"/>
    <dgm:cxn modelId="{B6FE9747-C0B6-4C4C-902A-338A3A9C491E}" type="presParOf" srcId="{5B33A100-6EE8-C645-A7EF-E7A216E60117}" destId="{75DBA2B1-CFDE-5240-927F-A5D53E3FE86F}" srcOrd="2" destOrd="0" presId="urn:microsoft.com/office/officeart/2016/7/layout/LinearArrowProcessNumbered"/>
    <dgm:cxn modelId="{266B6F2E-6557-F649-BEDE-FF440E6479C7}" type="presParOf" srcId="{5B33A100-6EE8-C645-A7EF-E7A216E60117}" destId="{863EE51A-1597-4A48-9CFE-5C23BD8E86AC}" srcOrd="3" destOrd="0" presId="urn:microsoft.com/office/officeart/2016/7/layout/LinearArrowProcessNumbered"/>
    <dgm:cxn modelId="{CD4C7D53-49C8-6446-BB01-CAF72F13402F}" type="presParOf" srcId="{407B6C88-8ADE-6B45-9E51-8DB1EFDA2877}" destId="{EB71C4FB-B291-5E49-967B-F42A2C24C77E}"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F6F2E-C245-4BCF-BC54-4FED7A89D9CC}">
      <dsp:nvSpPr>
        <dsp:cNvPr id="0" name=""/>
        <dsp:cNvSpPr/>
      </dsp:nvSpPr>
      <dsp:spPr>
        <a:xfrm>
          <a:off x="52337" y="975682"/>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F4466-9CB1-4086-BB87-DDA33787D30C}">
      <dsp:nvSpPr>
        <dsp:cNvPr id="0" name=""/>
        <dsp:cNvSpPr/>
      </dsp:nvSpPr>
      <dsp:spPr>
        <a:xfrm>
          <a:off x="225260" y="1148605"/>
          <a:ext cx="477596" cy="477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C992B-A533-444F-8917-CE4AB138EEB1}">
      <dsp:nvSpPr>
        <dsp:cNvPr id="0" name=""/>
        <dsp:cNvSpPr/>
      </dsp:nvSpPr>
      <dsp:spPr>
        <a:xfrm>
          <a:off x="1052231" y="975682"/>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Develop a predictive model of biological age using NHANES biomarker and lifestyle data.</a:t>
          </a:r>
        </a:p>
      </dsp:txBody>
      <dsp:txXfrm>
        <a:off x="1052231" y="975682"/>
        <a:ext cx="1940969" cy="823441"/>
      </dsp:txXfrm>
    </dsp:sp>
    <dsp:sp modelId="{FA547D70-7E9B-4258-AD02-0AD2D7337F8D}">
      <dsp:nvSpPr>
        <dsp:cNvPr id="0" name=""/>
        <dsp:cNvSpPr/>
      </dsp:nvSpPr>
      <dsp:spPr>
        <a:xfrm>
          <a:off x="3331399" y="975682"/>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D9D39-5905-420A-B6AE-563536C32F37}">
      <dsp:nvSpPr>
        <dsp:cNvPr id="0" name=""/>
        <dsp:cNvSpPr/>
      </dsp:nvSpPr>
      <dsp:spPr>
        <a:xfrm>
          <a:off x="3504322" y="1148605"/>
          <a:ext cx="477596" cy="477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62505-2DD2-4ED3-A918-21152CE101DB}">
      <dsp:nvSpPr>
        <dsp:cNvPr id="0" name=""/>
        <dsp:cNvSpPr/>
      </dsp:nvSpPr>
      <dsp:spPr>
        <a:xfrm>
          <a:off x="4331292" y="975682"/>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Identify key predictors of accelerated aging, including age, telomere length, C-reactive protein (CRP), vitamin D, and self-reported health.</a:t>
          </a:r>
        </a:p>
      </dsp:txBody>
      <dsp:txXfrm>
        <a:off x="4331292" y="975682"/>
        <a:ext cx="1940969" cy="823441"/>
      </dsp:txXfrm>
    </dsp:sp>
    <dsp:sp modelId="{19B08BE9-9600-48DE-8F57-25EAB2F3BF2B}">
      <dsp:nvSpPr>
        <dsp:cNvPr id="0" name=""/>
        <dsp:cNvSpPr/>
      </dsp:nvSpPr>
      <dsp:spPr>
        <a:xfrm>
          <a:off x="52337" y="2536114"/>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81793-7CFD-45B0-B7D6-2C8D3130CB58}">
      <dsp:nvSpPr>
        <dsp:cNvPr id="0" name=""/>
        <dsp:cNvSpPr/>
      </dsp:nvSpPr>
      <dsp:spPr>
        <a:xfrm>
          <a:off x="225260" y="2709037"/>
          <a:ext cx="477596" cy="477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9265C-05D7-4942-AD14-1DAF3A399875}">
      <dsp:nvSpPr>
        <dsp:cNvPr id="0" name=""/>
        <dsp:cNvSpPr/>
      </dsp:nvSpPr>
      <dsp:spPr>
        <a:xfrm>
          <a:off x="1052231" y="2536114"/>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mn-lt"/>
              <a:cs typeface="Times New Roman" panose="02020603050405020304" pitchFamily="18" charset="0"/>
            </a:rPr>
            <a:t>Compare the accuracy of linear regression and machine learning models (e.g., Random Forest, Bagged Trees).</a:t>
          </a:r>
        </a:p>
      </dsp:txBody>
      <dsp:txXfrm>
        <a:off x="1052231" y="2536114"/>
        <a:ext cx="1940969" cy="823441"/>
      </dsp:txXfrm>
    </dsp:sp>
    <dsp:sp modelId="{25176E7D-E3A4-4FCD-9317-80745D399212}">
      <dsp:nvSpPr>
        <dsp:cNvPr id="0" name=""/>
        <dsp:cNvSpPr/>
      </dsp:nvSpPr>
      <dsp:spPr>
        <a:xfrm>
          <a:off x="3331399" y="2536114"/>
          <a:ext cx="823441" cy="823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62D2A-5B6F-46C9-9881-5EFC7EA368D2}">
      <dsp:nvSpPr>
        <dsp:cNvPr id="0" name=""/>
        <dsp:cNvSpPr/>
      </dsp:nvSpPr>
      <dsp:spPr>
        <a:xfrm>
          <a:off x="3504322" y="2709037"/>
          <a:ext cx="477596" cy="477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33B02-FFBE-456D-BB98-46A00F21A3D0}">
      <dsp:nvSpPr>
        <dsp:cNvPr id="0" name=""/>
        <dsp:cNvSpPr/>
      </dsp:nvSpPr>
      <dsp:spPr>
        <a:xfrm>
          <a:off x="4331292" y="2536114"/>
          <a:ext cx="1940969" cy="823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mn-lt"/>
              <a:ea typeface="+mn-ea"/>
              <a:cs typeface="Times New Roman" panose="02020603050405020304" pitchFamily="18" charset="0"/>
            </a:rPr>
            <a:t>Support future health strategies by highlighting modifiable aging factors (e.g., physical activity, inflammation).</a:t>
          </a:r>
        </a:p>
      </dsp:txBody>
      <dsp:txXfrm>
        <a:off x="4331292" y="2536114"/>
        <a:ext cx="1940969" cy="823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2BB1-47BE-42D7-8241-354A8B7F961C}">
      <dsp:nvSpPr>
        <dsp:cNvPr id="0" name=""/>
        <dsp:cNvSpPr/>
      </dsp:nvSpPr>
      <dsp:spPr>
        <a:xfrm>
          <a:off x="0" y="1302"/>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5F8AB-CE18-45CE-A25B-FE4B77B6D0FD}">
      <dsp:nvSpPr>
        <dsp:cNvPr id="0" name=""/>
        <dsp:cNvSpPr/>
      </dsp:nvSpPr>
      <dsp:spPr>
        <a:xfrm>
          <a:off x="199759" y="149884"/>
          <a:ext cx="363198" cy="3631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5D77D-C165-4946-9B50-005B20D9B0BE}">
      <dsp:nvSpPr>
        <dsp:cNvPr id="0" name=""/>
        <dsp:cNvSpPr/>
      </dsp:nvSpPr>
      <dsp:spPr>
        <a:xfrm>
          <a:off x="762717" y="1302"/>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NHANES data is de-identified but still requires ethical handling.</a:t>
          </a:r>
        </a:p>
      </dsp:txBody>
      <dsp:txXfrm>
        <a:off x="762717" y="1302"/>
        <a:ext cx="3428282" cy="660361"/>
      </dsp:txXfrm>
    </dsp:sp>
    <dsp:sp modelId="{5207605C-A09A-43D8-B623-DAFB937F15B0}">
      <dsp:nvSpPr>
        <dsp:cNvPr id="0" name=""/>
        <dsp:cNvSpPr/>
      </dsp:nvSpPr>
      <dsp:spPr>
        <a:xfrm>
          <a:off x="0" y="826754"/>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E3B2C-DAA2-4E41-8A52-1CE58CDECFE9}">
      <dsp:nvSpPr>
        <dsp:cNvPr id="0" name=""/>
        <dsp:cNvSpPr/>
      </dsp:nvSpPr>
      <dsp:spPr>
        <a:xfrm>
          <a:off x="199759" y="975335"/>
          <a:ext cx="363198" cy="3631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FF926-4EA0-4740-B26E-F84F0F8B431A}">
      <dsp:nvSpPr>
        <dsp:cNvPr id="0" name=""/>
        <dsp:cNvSpPr/>
      </dsp:nvSpPr>
      <dsp:spPr>
        <a:xfrm>
          <a:off x="762717" y="826754"/>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b="0" i="0" u="none" kern="1200" dirty="0"/>
            <a:t>Clear consent and transparency about data use are essential parts of ethical research.</a:t>
          </a:r>
          <a:endParaRPr lang="en-US" sz="1400" kern="1200" dirty="0"/>
        </a:p>
      </dsp:txBody>
      <dsp:txXfrm>
        <a:off x="762717" y="826754"/>
        <a:ext cx="3428282" cy="660361"/>
      </dsp:txXfrm>
    </dsp:sp>
    <dsp:sp modelId="{CB5F1210-5886-471B-B85C-7095501B3953}">
      <dsp:nvSpPr>
        <dsp:cNvPr id="0" name=""/>
        <dsp:cNvSpPr/>
      </dsp:nvSpPr>
      <dsp:spPr>
        <a:xfrm>
          <a:off x="0" y="1652205"/>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9CA6-262B-4578-8C9B-2F6F9DD91A41}">
      <dsp:nvSpPr>
        <dsp:cNvPr id="0" name=""/>
        <dsp:cNvSpPr/>
      </dsp:nvSpPr>
      <dsp:spPr>
        <a:xfrm>
          <a:off x="199759" y="1800786"/>
          <a:ext cx="363198" cy="3631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09E84-18A0-4391-AAF7-081D47150C06}">
      <dsp:nvSpPr>
        <dsp:cNvPr id="0" name=""/>
        <dsp:cNvSpPr/>
      </dsp:nvSpPr>
      <dsp:spPr>
        <a:xfrm>
          <a:off x="762717" y="1652205"/>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Predictive models must be used responsibly to avoid harm or discrimination.</a:t>
          </a:r>
        </a:p>
      </dsp:txBody>
      <dsp:txXfrm>
        <a:off x="762717" y="1652205"/>
        <a:ext cx="3428282" cy="660361"/>
      </dsp:txXfrm>
    </dsp:sp>
    <dsp:sp modelId="{94A71A81-556A-47BE-9A90-C64A15072532}">
      <dsp:nvSpPr>
        <dsp:cNvPr id="0" name=""/>
        <dsp:cNvSpPr/>
      </dsp:nvSpPr>
      <dsp:spPr>
        <a:xfrm>
          <a:off x="0" y="2477656"/>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EF1F0-9495-4C6C-BC91-487F9775F7C5}">
      <dsp:nvSpPr>
        <dsp:cNvPr id="0" name=""/>
        <dsp:cNvSpPr/>
      </dsp:nvSpPr>
      <dsp:spPr>
        <a:xfrm>
          <a:off x="199759" y="2626238"/>
          <a:ext cx="363198" cy="3631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D5D69-ACE7-4082-9C33-D8FD86BF06CE}">
      <dsp:nvSpPr>
        <dsp:cNvPr id="0" name=""/>
        <dsp:cNvSpPr/>
      </dsp:nvSpPr>
      <dsp:spPr>
        <a:xfrm>
          <a:off x="762717" y="2477656"/>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22300">
            <a:lnSpc>
              <a:spcPct val="100000"/>
            </a:lnSpc>
            <a:spcBef>
              <a:spcPct val="0"/>
            </a:spcBef>
            <a:spcAft>
              <a:spcPct val="35000"/>
            </a:spcAft>
            <a:buNone/>
          </a:pPr>
          <a:r>
            <a:rPr lang="en-US" sz="1400" kern="1200" dirty="0"/>
            <a:t>Avoid overstating accuracy of biological age estimates in sensitive contexts.</a:t>
          </a:r>
        </a:p>
      </dsp:txBody>
      <dsp:txXfrm>
        <a:off x="762717" y="2477656"/>
        <a:ext cx="3428282" cy="660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2BB1-47BE-42D7-8241-354A8B7F961C}">
      <dsp:nvSpPr>
        <dsp:cNvPr id="0" name=""/>
        <dsp:cNvSpPr/>
      </dsp:nvSpPr>
      <dsp:spPr>
        <a:xfrm>
          <a:off x="0" y="1302"/>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5F8AB-CE18-45CE-A25B-FE4B77B6D0FD}">
      <dsp:nvSpPr>
        <dsp:cNvPr id="0" name=""/>
        <dsp:cNvSpPr/>
      </dsp:nvSpPr>
      <dsp:spPr>
        <a:xfrm>
          <a:off x="199759" y="149884"/>
          <a:ext cx="363198" cy="3631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5D77D-C165-4946-9B50-005B20D9B0BE}">
      <dsp:nvSpPr>
        <dsp:cNvPr id="0" name=""/>
        <dsp:cNvSpPr/>
      </dsp:nvSpPr>
      <dsp:spPr>
        <a:xfrm>
          <a:off x="762717" y="1302"/>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NHANES data is cross-sectional, limiting analysis of aging over time.</a:t>
          </a:r>
        </a:p>
      </dsp:txBody>
      <dsp:txXfrm>
        <a:off x="762717" y="1302"/>
        <a:ext cx="3428282" cy="660361"/>
      </dsp:txXfrm>
    </dsp:sp>
    <dsp:sp modelId="{5207605C-A09A-43D8-B623-DAFB937F15B0}">
      <dsp:nvSpPr>
        <dsp:cNvPr id="0" name=""/>
        <dsp:cNvSpPr/>
      </dsp:nvSpPr>
      <dsp:spPr>
        <a:xfrm>
          <a:off x="0" y="826754"/>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E3B2C-DAA2-4E41-8A52-1CE58CDECFE9}">
      <dsp:nvSpPr>
        <dsp:cNvPr id="0" name=""/>
        <dsp:cNvSpPr/>
      </dsp:nvSpPr>
      <dsp:spPr>
        <a:xfrm>
          <a:off x="199759" y="975335"/>
          <a:ext cx="363198" cy="3631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FF926-4EA0-4740-B26E-F84F0F8B431A}">
      <dsp:nvSpPr>
        <dsp:cNvPr id="0" name=""/>
        <dsp:cNvSpPr/>
      </dsp:nvSpPr>
      <dsp:spPr>
        <a:xfrm>
          <a:off x="762717" y="826754"/>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Missing biomarker data reduced usable sample size.</a:t>
          </a:r>
        </a:p>
      </dsp:txBody>
      <dsp:txXfrm>
        <a:off x="762717" y="826754"/>
        <a:ext cx="3428282" cy="660361"/>
      </dsp:txXfrm>
    </dsp:sp>
    <dsp:sp modelId="{CB5F1210-5886-471B-B85C-7095501B3953}">
      <dsp:nvSpPr>
        <dsp:cNvPr id="0" name=""/>
        <dsp:cNvSpPr/>
      </dsp:nvSpPr>
      <dsp:spPr>
        <a:xfrm>
          <a:off x="0" y="1652205"/>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9CA6-262B-4578-8C9B-2F6F9DD91A41}">
      <dsp:nvSpPr>
        <dsp:cNvPr id="0" name=""/>
        <dsp:cNvSpPr/>
      </dsp:nvSpPr>
      <dsp:spPr>
        <a:xfrm>
          <a:off x="199759" y="1800786"/>
          <a:ext cx="363198" cy="3631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09E84-18A0-4391-AAF7-081D47150C06}">
      <dsp:nvSpPr>
        <dsp:cNvPr id="0" name=""/>
        <dsp:cNvSpPr/>
      </dsp:nvSpPr>
      <dsp:spPr>
        <a:xfrm>
          <a:off x="762717" y="1652205"/>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Self-reported measures (e.g., physical activity, health status) may be biased.</a:t>
          </a:r>
        </a:p>
      </dsp:txBody>
      <dsp:txXfrm>
        <a:off x="762717" y="1652205"/>
        <a:ext cx="3428282" cy="660361"/>
      </dsp:txXfrm>
    </dsp:sp>
    <dsp:sp modelId="{94A71A81-556A-47BE-9A90-C64A15072532}">
      <dsp:nvSpPr>
        <dsp:cNvPr id="0" name=""/>
        <dsp:cNvSpPr/>
      </dsp:nvSpPr>
      <dsp:spPr>
        <a:xfrm>
          <a:off x="0" y="2477656"/>
          <a:ext cx="4191000" cy="6603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EF1F0-9495-4C6C-BC91-487F9775F7C5}">
      <dsp:nvSpPr>
        <dsp:cNvPr id="0" name=""/>
        <dsp:cNvSpPr/>
      </dsp:nvSpPr>
      <dsp:spPr>
        <a:xfrm>
          <a:off x="199759" y="2626238"/>
          <a:ext cx="363198" cy="3631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D5D69-ACE7-4082-9C33-D8FD86BF06CE}">
      <dsp:nvSpPr>
        <dsp:cNvPr id="0" name=""/>
        <dsp:cNvSpPr/>
      </dsp:nvSpPr>
      <dsp:spPr>
        <a:xfrm>
          <a:off x="762717" y="2477656"/>
          <a:ext cx="3428282" cy="660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8" tIns="69888" rIns="69888" bIns="69888" numCol="1" spcCol="1270" anchor="ctr" anchorCtr="0">
          <a:noAutofit/>
        </a:bodyPr>
        <a:lstStyle/>
        <a:p>
          <a:pPr marL="0" lvl="0" indent="0" algn="l" defTabSz="666750">
            <a:lnSpc>
              <a:spcPct val="100000"/>
            </a:lnSpc>
            <a:spcBef>
              <a:spcPct val="0"/>
            </a:spcBef>
            <a:spcAft>
              <a:spcPct val="35000"/>
            </a:spcAft>
            <a:buNone/>
          </a:pPr>
          <a:r>
            <a:rPr lang="en-US" sz="1500" kern="1200" dirty="0"/>
            <a:t>Statistical and ML models may not fully capture aging's biological complexity.</a:t>
          </a:r>
        </a:p>
      </dsp:txBody>
      <dsp:txXfrm>
        <a:off x="762717" y="2477656"/>
        <a:ext cx="3428282" cy="6603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9901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mn-lt"/>
              <a:cs typeface="Times New Roman" panose="02020603050405020304" pitchFamily="18" charset="0"/>
            </a:rPr>
            <a:t>A multiple linear regression was run using telomere length, triglycerides, LDL, glucose, and insulin.</a:t>
          </a:r>
          <a:endParaRPr lang="en-US" sz="1600" kern="1200" dirty="0">
            <a:latin typeface="+mn-lt"/>
            <a:cs typeface="Times New Roman" panose="02020603050405020304" pitchFamily="18" charset="0"/>
          </a:endParaRPr>
        </a:p>
      </dsp:txBody>
      <dsp:txXfrm>
        <a:off x="31070" y="130088"/>
        <a:ext cx="5224309" cy="574340"/>
      </dsp:txXfrm>
    </dsp:sp>
    <dsp:sp modelId="{6331A373-F8A2-B34E-AD9E-4C9D872CBE56}">
      <dsp:nvSpPr>
        <dsp:cNvPr id="0" name=""/>
        <dsp:cNvSpPr/>
      </dsp:nvSpPr>
      <dsp:spPr>
        <a:xfrm>
          <a:off x="0" y="78157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mn-lt"/>
              <a:cs typeface="Times New Roman" panose="02020603050405020304" pitchFamily="18" charset="0"/>
            </a:rPr>
            <a:t>The model was statistically significant: </a:t>
          </a:r>
          <a:r>
            <a:rPr lang="en-US" sz="1600" b="1" i="0" kern="1200" dirty="0">
              <a:latin typeface="+mn-lt"/>
              <a:cs typeface="Times New Roman" panose="02020603050405020304" pitchFamily="18" charset="0"/>
            </a:rPr>
            <a:t>F(5, 1302) = 23.02, p &lt; 0.001</a:t>
          </a:r>
          <a:r>
            <a:rPr lang="en-US" sz="1600" b="0" i="0" kern="1200" dirty="0">
              <a:latin typeface="+mn-lt"/>
              <a:cs typeface="Times New Roman" panose="02020603050405020304" pitchFamily="18" charset="0"/>
            </a:rPr>
            <a:t>.</a:t>
          </a:r>
          <a:endParaRPr lang="en-US" sz="1600" kern="1200" dirty="0">
            <a:latin typeface="+mn-lt"/>
            <a:cs typeface="Times New Roman" panose="02020603050405020304" pitchFamily="18" charset="0"/>
          </a:endParaRPr>
        </a:p>
      </dsp:txBody>
      <dsp:txXfrm>
        <a:off x="31070" y="812648"/>
        <a:ext cx="5224309" cy="574340"/>
      </dsp:txXfrm>
    </dsp:sp>
    <dsp:sp modelId="{B706C3F9-D4B2-DE49-B661-41BD72AABA01}">
      <dsp:nvSpPr>
        <dsp:cNvPr id="0" name=""/>
        <dsp:cNvSpPr/>
      </dsp:nvSpPr>
      <dsp:spPr>
        <a:xfrm>
          <a:off x="0" y="146413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Adjusted R² = 0.078 (7.8%)</a:t>
          </a:r>
          <a:r>
            <a:rPr lang="en-US" sz="1600" b="0" i="0" kern="1200" dirty="0"/>
            <a:t>, indicating a weak explanatory power.</a:t>
          </a:r>
          <a:endParaRPr lang="en-US" sz="1600" kern="1200" dirty="0"/>
        </a:p>
      </dsp:txBody>
      <dsp:txXfrm>
        <a:off x="31070" y="1495208"/>
        <a:ext cx="5224309" cy="574340"/>
      </dsp:txXfrm>
    </dsp:sp>
    <dsp:sp modelId="{E372CEFA-E13A-B146-BF28-48B04685BC6B}">
      <dsp:nvSpPr>
        <dsp:cNvPr id="0" name=""/>
        <dsp:cNvSpPr/>
      </dsp:nvSpPr>
      <dsp:spPr>
        <a:xfrm>
          <a:off x="0" y="214669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Telomere length</a:t>
          </a:r>
          <a:r>
            <a:rPr lang="en-US" sz="1600" b="0" i="0" kern="1200" dirty="0"/>
            <a:t> was a significant predictor (p &lt; 0.001); longer telomeres → lower GrimAge.</a:t>
          </a:r>
          <a:endParaRPr lang="en-US" sz="1600" kern="1200" dirty="0"/>
        </a:p>
      </dsp:txBody>
      <dsp:txXfrm>
        <a:off x="31070" y="2177768"/>
        <a:ext cx="5224309" cy="574340"/>
      </dsp:txXfrm>
    </dsp:sp>
    <dsp:sp modelId="{3D82378A-5594-8C4E-9B12-30F88866D4FA}">
      <dsp:nvSpPr>
        <dsp:cNvPr id="0" name=""/>
        <dsp:cNvSpPr/>
      </dsp:nvSpPr>
      <dsp:spPr>
        <a:xfrm>
          <a:off x="0" y="282925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Triglycerides, LDL, glucose, and insulin</a:t>
          </a:r>
          <a:r>
            <a:rPr lang="en-US" sz="1600" b="0" i="0" kern="1200" dirty="0"/>
            <a:t> were not significant (p &gt; 0.05).</a:t>
          </a:r>
          <a:endParaRPr lang="en-US" sz="1600" kern="1200" dirty="0"/>
        </a:p>
      </dsp:txBody>
      <dsp:txXfrm>
        <a:off x="31070" y="2860328"/>
        <a:ext cx="5224309" cy="574340"/>
      </dsp:txXfrm>
    </dsp:sp>
    <dsp:sp modelId="{BE55A1BD-56F7-4B42-B8BF-989F88A4C2E8}">
      <dsp:nvSpPr>
        <dsp:cNvPr id="0" name=""/>
        <dsp:cNvSpPr/>
      </dsp:nvSpPr>
      <dsp:spPr>
        <a:xfrm>
          <a:off x="0" y="3511818"/>
          <a:ext cx="5286449" cy="63648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Conclusion:</a:t>
          </a:r>
          <a:r>
            <a:rPr lang="en-US" sz="1600" b="0" i="0" kern="1200" dirty="0"/>
            <a:t> Reject the null hypothesis for telomere length; fail to reject for other biomarkers.</a:t>
          </a:r>
          <a:endParaRPr lang="en-US" sz="1600" kern="1200" dirty="0"/>
        </a:p>
      </dsp:txBody>
      <dsp:txXfrm>
        <a:off x="31070" y="3542888"/>
        <a:ext cx="5224309" cy="57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2255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Added </a:t>
          </a:r>
          <a:r>
            <a:rPr lang="en-US" sz="1500" b="1" kern="1200" dirty="0"/>
            <a:t>physical activity level</a:t>
          </a:r>
          <a:r>
            <a:rPr lang="en-US" sz="1500" kern="1200" dirty="0"/>
            <a:t> to the biomarker-only regression model.</a:t>
          </a:r>
        </a:p>
      </dsp:txBody>
      <dsp:txXfrm>
        <a:off x="29128" y="254686"/>
        <a:ext cx="5228193" cy="538444"/>
      </dsp:txXfrm>
    </dsp:sp>
    <dsp:sp modelId="{6331A373-F8A2-B34E-AD9E-4C9D872CBE56}">
      <dsp:nvSpPr>
        <dsp:cNvPr id="0" name=""/>
        <dsp:cNvSpPr/>
      </dsp:nvSpPr>
      <dsp:spPr>
        <a:xfrm>
          <a:off x="0" y="8654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model remained </a:t>
          </a:r>
          <a:r>
            <a:rPr lang="en-US" sz="1500" b="1" kern="1200" dirty="0"/>
            <a:t>statistically significant</a:t>
          </a:r>
          <a:r>
            <a:rPr lang="en-US" sz="1500" kern="1200" dirty="0"/>
            <a:t>, F(6, 1301) = 22.33, </a:t>
          </a:r>
          <a:r>
            <a:rPr lang="en-US" sz="1500" b="1" kern="1200" dirty="0"/>
            <a:t>p &lt; 0.001</a:t>
          </a:r>
          <a:r>
            <a:rPr lang="en-US" sz="1500" kern="1200" dirty="0"/>
            <a:t>.</a:t>
          </a:r>
        </a:p>
      </dsp:txBody>
      <dsp:txXfrm>
        <a:off x="29128" y="894586"/>
        <a:ext cx="5228193" cy="538444"/>
      </dsp:txXfrm>
    </dsp:sp>
    <dsp:sp modelId="{B706C3F9-D4B2-DE49-B661-41BD72AABA01}">
      <dsp:nvSpPr>
        <dsp:cNvPr id="0" name=""/>
        <dsp:cNvSpPr/>
      </dsp:nvSpPr>
      <dsp:spPr>
        <a:xfrm>
          <a:off x="0" y="15053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Adjusted R² increased slightly</a:t>
          </a:r>
          <a:r>
            <a:rPr lang="en-US" sz="1500" kern="1200" dirty="0"/>
            <a:t> to 0.089 (8.9%), suggesting a small improvement in explanatory power.</a:t>
          </a:r>
        </a:p>
      </dsp:txBody>
      <dsp:txXfrm>
        <a:off x="29128" y="1534486"/>
        <a:ext cx="5228193" cy="538444"/>
      </dsp:txXfrm>
    </dsp:sp>
    <dsp:sp modelId="{E372CEFA-E13A-B146-BF28-48B04685BC6B}">
      <dsp:nvSpPr>
        <dsp:cNvPr id="0" name=""/>
        <dsp:cNvSpPr/>
      </dsp:nvSpPr>
      <dsp:spPr>
        <a:xfrm>
          <a:off x="0" y="21452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Physical activity level</a:t>
          </a:r>
          <a:r>
            <a:rPr lang="en-US" sz="1500" kern="1200" dirty="0"/>
            <a:t> was a significant predictor (</a:t>
          </a:r>
          <a:r>
            <a:rPr lang="en-US" sz="1500" b="1" kern="1200" dirty="0"/>
            <a:t>p &lt; 0.001</a:t>
          </a:r>
          <a:r>
            <a:rPr lang="en-US" sz="1500" kern="1200" dirty="0"/>
            <a:t>).</a:t>
          </a:r>
        </a:p>
      </dsp:txBody>
      <dsp:txXfrm>
        <a:off x="29128" y="2174386"/>
        <a:ext cx="5228193" cy="538444"/>
      </dsp:txXfrm>
    </dsp:sp>
    <dsp:sp modelId="{3D82378A-5594-8C4E-9B12-30F88866D4FA}">
      <dsp:nvSpPr>
        <dsp:cNvPr id="0" name=""/>
        <dsp:cNvSpPr/>
      </dsp:nvSpPr>
      <dsp:spPr>
        <a:xfrm>
          <a:off x="0" y="2785158"/>
          <a:ext cx="5286449" cy="5967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u="none" kern="1200" dirty="0"/>
            <a:t>Lower activity levels were associated with </a:t>
          </a:r>
          <a:r>
            <a:rPr lang="en-US" sz="1500" b="1" i="0" u="none" kern="1200" dirty="0"/>
            <a:t>higher biological age (GrimAge)</a:t>
          </a:r>
          <a:r>
            <a:rPr lang="en-US" sz="1500" b="0" i="0" u="none" kern="1200" dirty="0"/>
            <a:t>.</a:t>
          </a:r>
          <a:endParaRPr lang="en-US" sz="1500" kern="1200" dirty="0"/>
        </a:p>
      </dsp:txBody>
      <dsp:txXfrm>
        <a:off x="29128" y="2814286"/>
        <a:ext cx="5228193" cy="538444"/>
      </dsp:txXfrm>
    </dsp:sp>
    <dsp:sp modelId="{BE55A1BD-56F7-4B42-B8BF-989F88A4C2E8}">
      <dsp:nvSpPr>
        <dsp:cNvPr id="0" name=""/>
        <dsp:cNvSpPr/>
      </dsp:nvSpPr>
      <dsp:spPr>
        <a:xfrm>
          <a:off x="0" y="3425058"/>
          <a:ext cx="5286449" cy="59670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Conclusion:</a:t>
          </a:r>
          <a:r>
            <a:rPr lang="en-US" sz="1500" b="0" i="0" kern="1200" dirty="0"/>
            <a:t> Including</a:t>
          </a:r>
          <a:r>
            <a:rPr lang="en-US" sz="1500" b="0" i="0" u="none" kern="1200" dirty="0"/>
            <a:t> physical activity, </a:t>
          </a:r>
          <a:r>
            <a:rPr lang="en-US" sz="1500" b="1" i="0" u="none" kern="1200" dirty="0"/>
            <a:t>adds predictive value</a:t>
          </a:r>
          <a:r>
            <a:rPr lang="en-US" sz="1500" b="0" i="0" u="none" kern="1200" dirty="0"/>
            <a:t> beyond biomarkers alone. The null hypothesis was rejected.</a:t>
          </a:r>
          <a:endParaRPr lang="en-US" sz="1500" kern="1200" dirty="0"/>
        </a:p>
      </dsp:txBody>
      <dsp:txXfrm>
        <a:off x="29128" y="3454186"/>
        <a:ext cx="5228193" cy="538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3894E-B428-C343-92F5-81C7FE101183}">
      <dsp:nvSpPr>
        <dsp:cNvPr id="0" name=""/>
        <dsp:cNvSpPr/>
      </dsp:nvSpPr>
      <dsp:spPr>
        <a:xfrm>
          <a:off x="0" y="9901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u="none" kern="1200" dirty="0"/>
            <a:t>Model was statistically significant: F(17, 1290) = 249.5, p &lt; 0.001</a:t>
          </a:r>
          <a:endParaRPr lang="en-US" sz="1600" kern="1200" dirty="0"/>
        </a:p>
      </dsp:txBody>
      <dsp:txXfrm>
        <a:off x="31070" y="130088"/>
        <a:ext cx="5224309" cy="574340"/>
      </dsp:txXfrm>
    </dsp:sp>
    <dsp:sp modelId="{6331A373-F8A2-B34E-AD9E-4C9D872CBE56}">
      <dsp:nvSpPr>
        <dsp:cNvPr id="0" name=""/>
        <dsp:cNvSpPr/>
      </dsp:nvSpPr>
      <dsp:spPr>
        <a:xfrm>
          <a:off x="0" y="78157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Adjusted R² = 0.764, explaining 76.4% of the variance in GrimAge</a:t>
          </a:r>
        </a:p>
      </dsp:txBody>
      <dsp:txXfrm>
        <a:off x="31070" y="812648"/>
        <a:ext cx="5224309" cy="574340"/>
      </dsp:txXfrm>
    </dsp:sp>
    <dsp:sp modelId="{B706C3F9-D4B2-DE49-B661-41BD72AABA01}">
      <dsp:nvSpPr>
        <dsp:cNvPr id="0" name=""/>
        <dsp:cNvSpPr/>
      </dsp:nvSpPr>
      <dsp:spPr>
        <a:xfrm>
          <a:off x="0" y="146413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Significant predictors: age, telomere length, CRP, vitamin D, gender, self-reported health</a:t>
          </a:r>
        </a:p>
      </dsp:txBody>
      <dsp:txXfrm>
        <a:off x="31070" y="1495208"/>
        <a:ext cx="5224309" cy="574340"/>
      </dsp:txXfrm>
    </dsp:sp>
    <dsp:sp modelId="{E372CEFA-E13A-B146-BF28-48B04685BC6B}">
      <dsp:nvSpPr>
        <dsp:cNvPr id="0" name=""/>
        <dsp:cNvSpPr/>
      </dsp:nvSpPr>
      <dsp:spPr>
        <a:xfrm>
          <a:off x="0" y="214669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Higher age, CRP, and male gender → higher GrimAge</a:t>
          </a:r>
        </a:p>
      </dsp:txBody>
      <dsp:txXfrm>
        <a:off x="31070" y="2177768"/>
        <a:ext cx="5224309" cy="574340"/>
      </dsp:txXfrm>
    </dsp:sp>
    <dsp:sp modelId="{3D82378A-5594-8C4E-9B12-30F88866D4FA}">
      <dsp:nvSpPr>
        <dsp:cNvPr id="0" name=""/>
        <dsp:cNvSpPr/>
      </dsp:nvSpPr>
      <dsp:spPr>
        <a:xfrm>
          <a:off x="0" y="2829258"/>
          <a:ext cx="5286449" cy="636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u="none" kern="1200" dirty="0"/>
            <a:t>Longer telomeres, more vitamin D, better self-rated health → lower GrimAge</a:t>
          </a:r>
          <a:endParaRPr lang="en-US" sz="1600" kern="1200" dirty="0"/>
        </a:p>
      </dsp:txBody>
      <dsp:txXfrm>
        <a:off x="31070" y="2860328"/>
        <a:ext cx="5224309" cy="574340"/>
      </dsp:txXfrm>
    </dsp:sp>
    <dsp:sp modelId="{BE55A1BD-56F7-4B42-B8BF-989F88A4C2E8}">
      <dsp:nvSpPr>
        <dsp:cNvPr id="0" name=""/>
        <dsp:cNvSpPr/>
      </dsp:nvSpPr>
      <dsp:spPr>
        <a:xfrm>
          <a:off x="0" y="3511818"/>
          <a:ext cx="5286449" cy="63648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Conclusion:</a:t>
          </a:r>
          <a:r>
            <a:rPr lang="en-US" sz="1600" b="0" i="0" kern="1200" dirty="0"/>
            <a:t> </a:t>
          </a:r>
          <a:r>
            <a:rPr lang="en-US" sz="1600" b="0" i="0" u="none" kern="1200" dirty="0"/>
            <a:t>null hypothesis rejected for CRP, vitamin D, and self-rated health. </a:t>
          </a:r>
          <a:endParaRPr lang="en-US" sz="1600" kern="1200" dirty="0"/>
        </a:p>
      </dsp:txBody>
      <dsp:txXfrm>
        <a:off x="31070" y="3542888"/>
        <a:ext cx="5224309" cy="574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4CF5B-66E2-456A-A2D0-124F1D506C74}">
      <dsp:nvSpPr>
        <dsp:cNvPr id="0" name=""/>
        <dsp:cNvSpPr/>
      </dsp:nvSpPr>
      <dsp:spPr>
        <a:xfrm>
          <a:off x="0" y="6015"/>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6F071-83C6-4BD4-ACC7-BCA56A179FEB}">
      <dsp:nvSpPr>
        <dsp:cNvPr id="0" name=""/>
        <dsp:cNvSpPr/>
      </dsp:nvSpPr>
      <dsp:spPr>
        <a:xfrm>
          <a:off x="224405" y="172928"/>
          <a:ext cx="408408" cy="408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60635-5ADA-4989-9C7B-D1B4A492E0FB}">
      <dsp:nvSpPr>
        <dsp:cNvPr id="0" name=""/>
        <dsp:cNvSpPr/>
      </dsp:nvSpPr>
      <dsp:spPr>
        <a:xfrm>
          <a:off x="857219" y="6015"/>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Traditional linear regression was used as a baseline model</a:t>
          </a:r>
        </a:p>
      </dsp:txBody>
      <dsp:txXfrm>
        <a:off x="857219" y="6015"/>
        <a:ext cx="4030013" cy="788200"/>
      </dsp:txXfrm>
    </dsp:sp>
    <dsp:sp modelId="{F8FDEAF6-110C-47AD-B606-47282AF742FD}">
      <dsp:nvSpPr>
        <dsp:cNvPr id="0" name=""/>
        <dsp:cNvSpPr/>
      </dsp:nvSpPr>
      <dsp:spPr>
        <a:xfrm>
          <a:off x="0" y="991266"/>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7719C-85BB-420E-BF12-D6980A3709D0}">
      <dsp:nvSpPr>
        <dsp:cNvPr id="0" name=""/>
        <dsp:cNvSpPr/>
      </dsp:nvSpPr>
      <dsp:spPr>
        <a:xfrm>
          <a:off x="224405" y="1158179"/>
          <a:ext cx="408408" cy="408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5C606-16F7-47FA-9408-AE43B7412C9B}">
      <dsp:nvSpPr>
        <dsp:cNvPr id="0" name=""/>
        <dsp:cNvSpPr/>
      </dsp:nvSpPr>
      <dsp:spPr>
        <a:xfrm>
          <a:off x="857219" y="991266"/>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Random Forest showed much higher predictive accuracy than linear regression with a R² of 84%</a:t>
          </a:r>
        </a:p>
      </dsp:txBody>
      <dsp:txXfrm>
        <a:off x="857219" y="991266"/>
        <a:ext cx="4030013" cy="788200"/>
      </dsp:txXfrm>
    </dsp:sp>
    <dsp:sp modelId="{0A6817DB-D637-468A-AB01-BBE8F35AFF68}">
      <dsp:nvSpPr>
        <dsp:cNvPr id="0" name=""/>
        <dsp:cNvSpPr/>
      </dsp:nvSpPr>
      <dsp:spPr>
        <a:xfrm>
          <a:off x="0" y="1976517"/>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61560E-422B-451A-9E1B-2D3BFA85BB85}">
      <dsp:nvSpPr>
        <dsp:cNvPr id="0" name=""/>
        <dsp:cNvSpPr/>
      </dsp:nvSpPr>
      <dsp:spPr>
        <a:xfrm>
          <a:off x="224405" y="2143430"/>
          <a:ext cx="408408" cy="408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C688A-AA59-40AE-B06D-E04F6CBB938C}">
      <dsp:nvSpPr>
        <dsp:cNvPr id="0" name=""/>
        <dsp:cNvSpPr/>
      </dsp:nvSpPr>
      <dsp:spPr>
        <a:xfrm>
          <a:off x="857219" y="1976517"/>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Non-linear models (Random Forest, Bagged Trees) outperformed linear and SVM models</a:t>
          </a:r>
        </a:p>
      </dsp:txBody>
      <dsp:txXfrm>
        <a:off x="857219" y="1976517"/>
        <a:ext cx="4030013" cy="788200"/>
      </dsp:txXfrm>
    </dsp:sp>
    <dsp:sp modelId="{155ACA75-B4E0-46C7-9DA5-7CAC9295ED9D}">
      <dsp:nvSpPr>
        <dsp:cNvPr id="0" name=""/>
        <dsp:cNvSpPr/>
      </dsp:nvSpPr>
      <dsp:spPr>
        <a:xfrm>
          <a:off x="0" y="2961768"/>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F0913-3EFE-4100-999C-C545C149EDF2}">
      <dsp:nvSpPr>
        <dsp:cNvPr id="0" name=""/>
        <dsp:cNvSpPr/>
      </dsp:nvSpPr>
      <dsp:spPr>
        <a:xfrm>
          <a:off x="224405" y="3128681"/>
          <a:ext cx="408408" cy="4080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33B51-27A6-436E-9213-DEA011A4BBAF}">
      <dsp:nvSpPr>
        <dsp:cNvPr id="0" name=""/>
        <dsp:cNvSpPr/>
      </dsp:nvSpPr>
      <dsp:spPr>
        <a:xfrm>
          <a:off x="857219" y="2961768"/>
          <a:ext cx="4030013"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kern="1200" dirty="0"/>
            <a:t>Bagged Trees and Random Forest had the highest R² scores and lowest RMSE values</a:t>
          </a:r>
        </a:p>
      </dsp:txBody>
      <dsp:txXfrm>
        <a:off x="857219" y="2961768"/>
        <a:ext cx="4030013" cy="788200"/>
      </dsp:txXfrm>
    </dsp:sp>
    <dsp:sp modelId="{90E5BF65-649E-4496-A686-FEB29EA33BA5}">
      <dsp:nvSpPr>
        <dsp:cNvPr id="0" name=""/>
        <dsp:cNvSpPr/>
      </dsp:nvSpPr>
      <dsp:spPr>
        <a:xfrm>
          <a:off x="0" y="3947019"/>
          <a:ext cx="4913197" cy="74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6E666-C70F-4879-B7D3-01586698E031}">
      <dsp:nvSpPr>
        <dsp:cNvPr id="0" name=""/>
        <dsp:cNvSpPr/>
      </dsp:nvSpPr>
      <dsp:spPr>
        <a:xfrm>
          <a:off x="224624" y="4113932"/>
          <a:ext cx="408408" cy="4080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7971C-B3E5-49F7-B028-5A26A971220F}">
      <dsp:nvSpPr>
        <dsp:cNvPr id="0" name=""/>
        <dsp:cNvSpPr/>
      </dsp:nvSpPr>
      <dsp:spPr>
        <a:xfrm>
          <a:off x="873545" y="3947019"/>
          <a:ext cx="3970159" cy="78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18" tIns="83418" rIns="83418" bIns="83418" numCol="1" spcCol="1270" anchor="ctr" anchorCtr="0">
          <a:noAutofit/>
        </a:bodyPr>
        <a:lstStyle/>
        <a:p>
          <a:pPr marL="0" lvl="0" indent="0" algn="l" defTabSz="622300">
            <a:lnSpc>
              <a:spcPct val="100000"/>
            </a:lnSpc>
            <a:spcBef>
              <a:spcPct val="0"/>
            </a:spcBef>
            <a:spcAft>
              <a:spcPct val="35000"/>
            </a:spcAft>
            <a:buNone/>
          </a:pPr>
          <a:r>
            <a:rPr lang="en-US" sz="1400" b="0" i="0" kern="1200" dirty="0"/>
            <a:t>Machine learning outperforms linear regression in predicting biological age, especially when accounting for non-linear relationships.</a:t>
          </a:r>
          <a:endParaRPr lang="en-US" sz="1400" kern="1200" dirty="0"/>
        </a:p>
      </dsp:txBody>
      <dsp:txXfrm>
        <a:off x="873545" y="3947019"/>
        <a:ext cx="3970159" cy="788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0A37E-4575-CE40-B77E-325D3D7D3F05}">
      <dsp:nvSpPr>
        <dsp:cNvPr id="0" name=""/>
        <dsp:cNvSpPr/>
      </dsp:nvSpPr>
      <dsp:spPr>
        <a:xfrm>
          <a:off x="797598" y="791641"/>
          <a:ext cx="632808" cy="71"/>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B8CCD9-5E9B-EA4B-BE14-286D4B5067AD}">
      <dsp:nvSpPr>
        <dsp:cNvPr id="0" name=""/>
        <dsp:cNvSpPr/>
      </dsp:nvSpPr>
      <dsp:spPr>
        <a:xfrm>
          <a:off x="1468374" y="738521"/>
          <a:ext cx="72772" cy="136640"/>
        </a:xfrm>
        <a:prstGeom prst="chevron">
          <a:avLst>
            <a:gd name="adj" fmla="val 90000"/>
          </a:avLst>
        </a:prstGeom>
        <a:solidFill>
          <a:schemeClr val="accent5">
            <a:tint val="40000"/>
            <a:alpha val="90000"/>
            <a:hueOff val="-631793"/>
            <a:satOff val="2838"/>
            <a:lumOff val="195"/>
            <a:alphaOff val="0"/>
          </a:schemeClr>
        </a:solidFill>
        <a:ln w="25400" cap="flat" cmpd="sng" algn="ctr">
          <a:solidFill>
            <a:schemeClr val="accent5">
              <a:tint val="40000"/>
              <a:alpha val="90000"/>
              <a:hueOff val="-631793"/>
              <a:satOff val="2838"/>
              <a:lumOff val="195"/>
              <a:alphaOff val="0"/>
            </a:schemeClr>
          </a:solidFill>
          <a:prstDash val="solid"/>
        </a:ln>
        <a:effectLst/>
      </dsp:spPr>
      <dsp:style>
        <a:lnRef idx="2">
          <a:scrgbClr r="0" g="0" b="0"/>
        </a:lnRef>
        <a:fillRef idx="1">
          <a:scrgbClr r="0" g="0" b="0"/>
        </a:fillRef>
        <a:effectRef idx="0">
          <a:scrgbClr r="0" g="0" b="0"/>
        </a:effectRef>
        <a:fontRef idx="minor"/>
      </dsp:style>
    </dsp:sp>
    <dsp:sp modelId="{04ADD749-45EF-3D49-9E1E-E343631A73BE}">
      <dsp:nvSpPr>
        <dsp:cNvPr id="0" name=""/>
        <dsp:cNvSpPr/>
      </dsp:nvSpPr>
      <dsp:spPr>
        <a:xfrm>
          <a:off x="421584" y="494764"/>
          <a:ext cx="593825" cy="593825"/>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a:off x="508548" y="581728"/>
        <a:ext cx="419897" cy="419897"/>
      </dsp:txXfrm>
    </dsp:sp>
    <dsp:sp modelId="{FC9929A7-AD96-F145-BE37-38808D990D51}">
      <dsp:nvSpPr>
        <dsp:cNvPr id="0" name=""/>
        <dsp:cNvSpPr/>
      </dsp:nvSpPr>
      <dsp:spPr>
        <a:xfrm>
          <a:off x="6588" y="1254134"/>
          <a:ext cx="1423818" cy="1965600"/>
        </a:xfrm>
        <a:prstGeom prst="upArrowCallout">
          <a:avLst>
            <a:gd name="adj1" fmla="val 50000"/>
            <a:gd name="adj2" fmla="val 20000"/>
            <a:gd name="adj3" fmla="val 20000"/>
            <a:gd name="adj4" fmla="val 100000"/>
          </a:avLst>
        </a:prstGeom>
        <a:solidFill>
          <a:schemeClr val="accent5">
            <a:tint val="40000"/>
            <a:alpha val="90000"/>
            <a:hueOff val="-1263586"/>
            <a:satOff val="5677"/>
            <a:lumOff val="390"/>
            <a:alphaOff val="0"/>
          </a:schemeClr>
        </a:solidFill>
        <a:ln w="25400" cap="flat" cmpd="sng" algn="ctr">
          <a:solidFill>
            <a:schemeClr val="accent5">
              <a:tint val="40000"/>
              <a:alpha val="90000"/>
              <a:hueOff val="-1263586"/>
              <a:satOff val="5677"/>
              <a:lumOff val="3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Use more advanced models:</a:t>
          </a:r>
          <a:r>
            <a:rPr lang="en-US" sz="1100" kern="1200" dirty="0"/>
            <a:t> Explore neural networks and gradient boosting to improve prediction accuracy.</a:t>
          </a:r>
        </a:p>
      </dsp:txBody>
      <dsp:txXfrm>
        <a:off x="6588" y="1538898"/>
        <a:ext cx="1423818" cy="1680836"/>
      </dsp:txXfrm>
    </dsp:sp>
    <dsp:sp modelId="{29C26B5E-9FA3-6049-9864-0E8409403EDA}">
      <dsp:nvSpPr>
        <dsp:cNvPr id="0" name=""/>
        <dsp:cNvSpPr/>
      </dsp:nvSpPr>
      <dsp:spPr>
        <a:xfrm>
          <a:off x="1588608" y="791740"/>
          <a:ext cx="1423818" cy="72"/>
        </a:xfrm>
        <a:prstGeom prst="rect">
          <a:avLst/>
        </a:prstGeom>
        <a:solidFill>
          <a:schemeClr val="accent5">
            <a:tint val="40000"/>
            <a:alpha val="90000"/>
            <a:hueOff val="-1895379"/>
            <a:satOff val="8515"/>
            <a:lumOff val="585"/>
            <a:alphaOff val="0"/>
          </a:schemeClr>
        </a:solidFill>
        <a:ln w="25400" cap="flat" cmpd="sng" algn="ctr">
          <a:solidFill>
            <a:schemeClr val="accent5">
              <a:tint val="40000"/>
              <a:alpha val="90000"/>
              <a:hueOff val="-1895379"/>
              <a:satOff val="8515"/>
              <a:lumOff val="585"/>
              <a:alphaOff val="0"/>
            </a:schemeClr>
          </a:solidFill>
          <a:prstDash val="solid"/>
        </a:ln>
        <a:effectLst/>
      </dsp:spPr>
      <dsp:style>
        <a:lnRef idx="2">
          <a:scrgbClr r="0" g="0" b="0"/>
        </a:lnRef>
        <a:fillRef idx="1">
          <a:scrgbClr r="0" g="0" b="0"/>
        </a:fillRef>
        <a:effectRef idx="0">
          <a:scrgbClr r="0" g="0" b="0"/>
        </a:effectRef>
        <a:fontRef idx="minor"/>
      </dsp:style>
    </dsp:sp>
    <dsp:sp modelId="{447A1E37-8867-B04E-B27A-E7CCACA90876}">
      <dsp:nvSpPr>
        <dsp:cNvPr id="0" name=""/>
        <dsp:cNvSpPr/>
      </dsp:nvSpPr>
      <dsp:spPr>
        <a:xfrm>
          <a:off x="3050395" y="738602"/>
          <a:ext cx="72772" cy="136732"/>
        </a:xfrm>
        <a:prstGeom prst="chevron">
          <a:avLst>
            <a:gd name="adj" fmla="val 90000"/>
          </a:avLst>
        </a:prstGeom>
        <a:solidFill>
          <a:schemeClr val="accent5">
            <a:tint val="40000"/>
            <a:alpha val="90000"/>
            <a:hueOff val="-2527172"/>
            <a:satOff val="11354"/>
            <a:lumOff val="780"/>
            <a:alphaOff val="0"/>
          </a:schemeClr>
        </a:solidFill>
        <a:ln w="25400" cap="flat" cmpd="sng" algn="ctr">
          <a:solidFill>
            <a:schemeClr val="accent5">
              <a:tint val="40000"/>
              <a:alpha val="90000"/>
              <a:hueOff val="-2527172"/>
              <a:satOff val="11354"/>
              <a:lumOff val="780"/>
              <a:alphaOff val="0"/>
            </a:schemeClr>
          </a:solidFill>
          <a:prstDash val="solid"/>
        </a:ln>
        <a:effectLst/>
      </dsp:spPr>
      <dsp:style>
        <a:lnRef idx="2">
          <a:scrgbClr r="0" g="0" b="0"/>
        </a:lnRef>
        <a:fillRef idx="1">
          <a:scrgbClr r="0" g="0" b="0"/>
        </a:fillRef>
        <a:effectRef idx="0">
          <a:scrgbClr r="0" g="0" b="0"/>
        </a:effectRef>
        <a:fontRef idx="minor"/>
      </dsp:style>
    </dsp:sp>
    <dsp:sp modelId="{D7A11FA1-AAFE-CB4A-AC63-338F52CFF35D}">
      <dsp:nvSpPr>
        <dsp:cNvPr id="0" name=""/>
        <dsp:cNvSpPr/>
      </dsp:nvSpPr>
      <dsp:spPr>
        <a:xfrm>
          <a:off x="2003605" y="494863"/>
          <a:ext cx="593825" cy="593825"/>
        </a:xfrm>
        <a:prstGeom prst="ellipse">
          <a:avLst/>
        </a:prstGeom>
        <a:solidFill>
          <a:schemeClr val="accent5">
            <a:hueOff val="-1986775"/>
            <a:satOff val="7962"/>
            <a:lumOff val="1726"/>
            <a:alphaOff val="0"/>
          </a:schemeClr>
        </a:solidFill>
        <a:ln w="25400" cap="flat" cmpd="sng" algn="ctr">
          <a:solidFill>
            <a:schemeClr val="accent5">
              <a:hueOff val="-1986775"/>
              <a:satOff val="7962"/>
              <a:lumOff val="17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a:off x="2090569" y="581827"/>
        <a:ext cx="419897" cy="419897"/>
      </dsp:txXfrm>
    </dsp:sp>
    <dsp:sp modelId="{E8975BD8-1175-424B-9FFD-487DA55C3556}">
      <dsp:nvSpPr>
        <dsp:cNvPr id="0" name=""/>
        <dsp:cNvSpPr/>
      </dsp:nvSpPr>
      <dsp:spPr>
        <a:xfrm>
          <a:off x="1588608" y="1254388"/>
          <a:ext cx="1423818" cy="1965600"/>
        </a:xfrm>
        <a:prstGeom prst="upArrowCallout">
          <a:avLst>
            <a:gd name="adj1" fmla="val 50000"/>
            <a:gd name="adj2" fmla="val 20000"/>
            <a:gd name="adj3" fmla="val 20000"/>
            <a:gd name="adj4" fmla="val 100000"/>
          </a:avLst>
        </a:prstGeom>
        <a:solidFill>
          <a:schemeClr val="accent5">
            <a:tint val="40000"/>
            <a:alpha val="90000"/>
            <a:hueOff val="-3158965"/>
            <a:satOff val="14192"/>
            <a:lumOff val="976"/>
            <a:alphaOff val="0"/>
          </a:schemeClr>
        </a:solidFill>
        <a:ln w="25400" cap="flat" cmpd="sng" algn="ctr">
          <a:solidFill>
            <a:schemeClr val="accent5">
              <a:tint val="40000"/>
              <a:alpha val="90000"/>
              <a:hueOff val="-3158965"/>
              <a:satOff val="14192"/>
              <a:lumOff val="9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Track aging over time:</a:t>
          </a:r>
          <a:r>
            <a:rPr lang="en-US" sz="1100" kern="1200" dirty="0"/>
            <a:t> Use longitudinal datasets to study changes in biomarkers and behaviors.</a:t>
          </a:r>
        </a:p>
      </dsp:txBody>
      <dsp:txXfrm>
        <a:off x="1588608" y="1539152"/>
        <a:ext cx="1423818" cy="1680836"/>
      </dsp:txXfrm>
    </dsp:sp>
    <dsp:sp modelId="{7CC5143C-54A5-5D40-89A7-ADC7CC52D30B}">
      <dsp:nvSpPr>
        <dsp:cNvPr id="0" name=""/>
        <dsp:cNvSpPr/>
      </dsp:nvSpPr>
      <dsp:spPr>
        <a:xfrm>
          <a:off x="3170628" y="791740"/>
          <a:ext cx="1423818" cy="72"/>
        </a:xfrm>
        <a:prstGeom prst="rect">
          <a:avLst/>
        </a:prstGeom>
        <a:solidFill>
          <a:schemeClr val="accent5">
            <a:tint val="40000"/>
            <a:alpha val="90000"/>
            <a:hueOff val="-3790758"/>
            <a:satOff val="17030"/>
            <a:lumOff val="1171"/>
            <a:alphaOff val="0"/>
          </a:schemeClr>
        </a:solidFill>
        <a:ln w="25400" cap="flat" cmpd="sng" algn="ctr">
          <a:solidFill>
            <a:schemeClr val="accent5">
              <a:tint val="40000"/>
              <a:alpha val="90000"/>
              <a:hueOff val="-3790758"/>
              <a:satOff val="17030"/>
              <a:lumOff val="1171"/>
              <a:alphaOff val="0"/>
            </a:schemeClr>
          </a:solidFill>
          <a:prstDash val="solid"/>
        </a:ln>
        <a:effectLst/>
      </dsp:spPr>
      <dsp:style>
        <a:lnRef idx="2">
          <a:scrgbClr r="0" g="0" b="0"/>
        </a:lnRef>
        <a:fillRef idx="1">
          <a:scrgbClr r="0" g="0" b="0"/>
        </a:fillRef>
        <a:effectRef idx="0">
          <a:scrgbClr r="0" g="0" b="0"/>
        </a:effectRef>
        <a:fontRef idx="minor"/>
      </dsp:style>
    </dsp:sp>
    <dsp:sp modelId="{F7579E91-C729-7F47-8E61-1F481A123B78}">
      <dsp:nvSpPr>
        <dsp:cNvPr id="0" name=""/>
        <dsp:cNvSpPr/>
      </dsp:nvSpPr>
      <dsp:spPr>
        <a:xfrm>
          <a:off x="4632415" y="738602"/>
          <a:ext cx="72772" cy="136732"/>
        </a:xfrm>
        <a:prstGeom prst="chevron">
          <a:avLst>
            <a:gd name="adj" fmla="val 90000"/>
          </a:avLst>
        </a:prstGeom>
        <a:solidFill>
          <a:schemeClr val="accent5">
            <a:tint val="40000"/>
            <a:alpha val="90000"/>
            <a:hueOff val="-4422551"/>
            <a:satOff val="19869"/>
            <a:lumOff val="1366"/>
            <a:alphaOff val="0"/>
          </a:schemeClr>
        </a:solidFill>
        <a:ln w="25400" cap="flat" cmpd="sng" algn="ctr">
          <a:solidFill>
            <a:schemeClr val="accent5">
              <a:tint val="40000"/>
              <a:alpha val="90000"/>
              <a:hueOff val="-4422551"/>
              <a:satOff val="19869"/>
              <a:lumOff val="1366"/>
              <a:alphaOff val="0"/>
            </a:schemeClr>
          </a:solidFill>
          <a:prstDash val="solid"/>
        </a:ln>
        <a:effectLst/>
      </dsp:spPr>
      <dsp:style>
        <a:lnRef idx="2">
          <a:scrgbClr r="0" g="0" b="0"/>
        </a:lnRef>
        <a:fillRef idx="1">
          <a:scrgbClr r="0" g="0" b="0"/>
        </a:fillRef>
        <a:effectRef idx="0">
          <a:scrgbClr r="0" g="0" b="0"/>
        </a:effectRef>
        <a:fontRef idx="minor"/>
      </dsp:style>
    </dsp:sp>
    <dsp:sp modelId="{6BEE738E-4875-F647-AC94-D2726009C22B}">
      <dsp:nvSpPr>
        <dsp:cNvPr id="0" name=""/>
        <dsp:cNvSpPr/>
      </dsp:nvSpPr>
      <dsp:spPr>
        <a:xfrm>
          <a:off x="3585625" y="494863"/>
          <a:ext cx="593825" cy="593825"/>
        </a:xfrm>
        <a:prstGeom prst="ellipse">
          <a:avLst/>
        </a:prstGeom>
        <a:solidFill>
          <a:schemeClr val="accent5">
            <a:hueOff val="-3973551"/>
            <a:satOff val="15924"/>
            <a:lumOff val="3451"/>
            <a:alphaOff val="0"/>
          </a:schemeClr>
        </a:solidFill>
        <a:ln w="25400" cap="flat" cmpd="sng" algn="ctr">
          <a:solidFill>
            <a:schemeClr val="accent5">
              <a:hueOff val="-3973551"/>
              <a:satOff val="15924"/>
              <a:lumOff val="345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a:off x="3672589" y="581827"/>
        <a:ext cx="419897" cy="419897"/>
      </dsp:txXfrm>
    </dsp:sp>
    <dsp:sp modelId="{22E44AEB-F6A6-C14B-B71C-9439E0929706}">
      <dsp:nvSpPr>
        <dsp:cNvPr id="0" name=""/>
        <dsp:cNvSpPr/>
      </dsp:nvSpPr>
      <dsp:spPr>
        <a:xfrm>
          <a:off x="3175918" y="1254388"/>
          <a:ext cx="1413239" cy="1965600"/>
        </a:xfrm>
        <a:prstGeom prst="upArrowCallout">
          <a:avLst>
            <a:gd name="adj1" fmla="val 50000"/>
            <a:gd name="adj2" fmla="val 20000"/>
            <a:gd name="adj3" fmla="val 20000"/>
            <a:gd name="adj4" fmla="val 100000"/>
          </a:avLst>
        </a:prstGeom>
        <a:solidFill>
          <a:schemeClr val="accent5">
            <a:tint val="40000"/>
            <a:alpha val="90000"/>
            <a:hueOff val="-5054344"/>
            <a:satOff val="22707"/>
            <a:lumOff val="1561"/>
            <a:alphaOff val="0"/>
          </a:schemeClr>
        </a:solidFill>
        <a:ln w="25400" cap="flat" cmpd="sng" algn="ctr">
          <a:solidFill>
            <a:schemeClr val="accent5">
              <a:tint val="40000"/>
              <a:alpha val="90000"/>
              <a:hueOff val="-5054344"/>
              <a:satOff val="22707"/>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Add more biomarkers:</a:t>
          </a:r>
          <a:r>
            <a:rPr lang="en-US" sz="1100" kern="1200" dirty="0"/>
            <a:t> Include markers of cell stress, energy production, and DNA repair for a fuller picture.</a:t>
          </a:r>
        </a:p>
      </dsp:txBody>
      <dsp:txXfrm>
        <a:off x="3175918" y="1537036"/>
        <a:ext cx="1413239" cy="1682952"/>
      </dsp:txXfrm>
    </dsp:sp>
    <dsp:sp modelId="{5E93863D-FAB5-7048-BF63-95B6FC5F521D}">
      <dsp:nvSpPr>
        <dsp:cNvPr id="0" name=""/>
        <dsp:cNvSpPr/>
      </dsp:nvSpPr>
      <dsp:spPr>
        <a:xfrm>
          <a:off x="4752649" y="791740"/>
          <a:ext cx="1423818" cy="72"/>
        </a:xfrm>
        <a:prstGeom prst="rect">
          <a:avLst/>
        </a:prstGeom>
        <a:solidFill>
          <a:schemeClr val="accent5">
            <a:tint val="40000"/>
            <a:alpha val="90000"/>
            <a:hueOff val="-5686138"/>
            <a:satOff val="25546"/>
            <a:lumOff val="1756"/>
            <a:alphaOff val="0"/>
          </a:schemeClr>
        </a:solidFill>
        <a:ln w="25400" cap="flat" cmpd="sng" algn="ctr">
          <a:solidFill>
            <a:schemeClr val="accent5">
              <a:tint val="40000"/>
              <a:alpha val="90000"/>
              <a:hueOff val="-5686138"/>
              <a:satOff val="25546"/>
              <a:lumOff val="1756"/>
              <a:alphaOff val="0"/>
            </a:schemeClr>
          </a:solidFill>
          <a:prstDash val="solid"/>
        </a:ln>
        <a:effectLst/>
      </dsp:spPr>
      <dsp:style>
        <a:lnRef idx="2">
          <a:scrgbClr r="0" g="0" b="0"/>
        </a:lnRef>
        <a:fillRef idx="1">
          <a:scrgbClr r="0" g="0" b="0"/>
        </a:fillRef>
        <a:effectRef idx="0">
          <a:scrgbClr r="0" g="0" b="0"/>
        </a:effectRef>
        <a:fontRef idx="minor"/>
      </dsp:style>
    </dsp:sp>
    <dsp:sp modelId="{203E456D-1483-8C44-9BC9-CD27DBA95F53}">
      <dsp:nvSpPr>
        <dsp:cNvPr id="0" name=""/>
        <dsp:cNvSpPr/>
      </dsp:nvSpPr>
      <dsp:spPr>
        <a:xfrm>
          <a:off x="6214436" y="738602"/>
          <a:ext cx="72772" cy="136732"/>
        </a:xfrm>
        <a:prstGeom prst="chevron">
          <a:avLst>
            <a:gd name="adj" fmla="val 90000"/>
          </a:avLst>
        </a:prstGeom>
        <a:solidFill>
          <a:schemeClr val="accent5">
            <a:tint val="40000"/>
            <a:alpha val="90000"/>
            <a:hueOff val="-6317931"/>
            <a:satOff val="28384"/>
            <a:lumOff val="1951"/>
            <a:alphaOff val="0"/>
          </a:schemeClr>
        </a:solidFill>
        <a:ln w="25400" cap="flat" cmpd="sng" algn="ctr">
          <a:solidFill>
            <a:schemeClr val="accent5">
              <a:tint val="40000"/>
              <a:alpha val="90000"/>
              <a:hueOff val="-6317931"/>
              <a:satOff val="28384"/>
              <a:lumOff val="1951"/>
              <a:alphaOff val="0"/>
            </a:schemeClr>
          </a:solidFill>
          <a:prstDash val="solid"/>
        </a:ln>
        <a:effectLst/>
      </dsp:spPr>
      <dsp:style>
        <a:lnRef idx="2">
          <a:scrgbClr r="0" g="0" b="0"/>
        </a:lnRef>
        <a:fillRef idx="1">
          <a:scrgbClr r="0" g="0" b="0"/>
        </a:fillRef>
        <a:effectRef idx="0">
          <a:scrgbClr r="0" g="0" b="0"/>
        </a:effectRef>
        <a:fontRef idx="minor"/>
      </dsp:style>
    </dsp:sp>
    <dsp:sp modelId="{0AC58D41-100A-F940-ADDD-458C6401BE17}">
      <dsp:nvSpPr>
        <dsp:cNvPr id="0" name=""/>
        <dsp:cNvSpPr/>
      </dsp:nvSpPr>
      <dsp:spPr>
        <a:xfrm>
          <a:off x="5167645" y="494863"/>
          <a:ext cx="593825" cy="593825"/>
        </a:xfrm>
        <a:prstGeom prst="ellipse">
          <a:avLst/>
        </a:prstGeom>
        <a:solidFill>
          <a:schemeClr val="accent5">
            <a:hueOff val="-5960326"/>
            <a:satOff val="23887"/>
            <a:lumOff val="5177"/>
            <a:alphaOff val="0"/>
          </a:schemeClr>
        </a:solidFill>
        <a:ln w="25400" cap="flat" cmpd="sng" algn="ctr">
          <a:solidFill>
            <a:schemeClr val="accent5">
              <a:hueOff val="-5960326"/>
              <a:satOff val="23887"/>
              <a:lumOff val="5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4</a:t>
          </a:r>
        </a:p>
      </dsp:txBody>
      <dsp:txXfrm>
        <a:off x="5254609" y="581827"/>
        <a:ext cx="419897" cy="419897"/>
      </dsp:txXfrm>
    </dsp:sp>
    <dsp:sp modelId="{4A0CA1EA-D875-B141-97A4-61788787BA13}">
      <dsp:nvSpPr>
        <dsp:cNvPr id="0" name=""/>
        <dsp:cNvSpPr/>
      </dsp:nvSpPr>
      <dsp:spPr>
        <a:xfrm>
          <a:off x="4755041" y="1254388"/>
          <a:ext cx="1419034" cy="1965600"/>
        </a:xfrm>
        <a:prstGeom prst="upArrowCallout">
          <a:avLst>
            <a:gd name="adj1" fmla="val 50000"/>
            <a:gd name="adj2" fmla="val 20000"/>
            <a:gd name="adj3" fmla="val 20000"/>
            <a:gd name="adj4" fmla="val 100000"/>
          </a:avLst>
        </a:prstGeom>
        <a:solidFill>
          <a:schemeClr val="accent5">
            <a:tint val="40000"/>
            <a:alpha val="90000"/>
            <a:hueOff val="-6949724"/>
            <a:satOff val="31223"/>
            <a:lumOff val="2146"/>
            <a:alphaOff val="0"/>
          </a:schemeClr>
        </a:solidFill>
        <a:ln w="25400" cap="flat" cmpd="sng" algn="ctr">
          <a:solidFill>
            <a:schemeClr val="accent5">
              <a:tint val="40000"/>
              <a:alpha val="90000"/>
              <a:hueOff val="-6949724"/>
              <a:satOff val="31223"/>
              <a:lumOff val="2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Incorporate lifestyle and psychosocial data:</a:t>
          </a:r>
          <a:r>
            <a:rPr lang="en-US" sz="1100" kern="1200" dirty="0"/>
            <a:t> Add variables like diet, sleep, stress, and socioeconomic status.</a:t>
          </a:r>
        </a:p>
      </dsp:txBody>
      <dsp:txXfrm>
        <a:off x="4755041" y="1538195"/>
        <a:ext cx="1419034" cy="1681793"/>
      </dsp:txXfrm>
    </dsp:sp>
    <dsp:sp modelId="{75F1C77D-6526-064A-B6FA-F72C300CBBED}">
      <dsp:nvSpPr>
        <dsp:cNvPr id="0" name=""/>
        <dsp:cNvSpPr/>
      </dsp:nvSpPr>
      <dsp:spPr>
        <a:xfrm>
          <a:off x="6336499" y="791740"/>
          <a:ext cx="1423818" cy="72"/>
        </a:xfrm>
        <a:prstGeom prst="rect">
          <a:avLst/>
        </a:prstGeom>
        <a:solidFill>
          <a:schemeClr val="accent5">
            <a:tint val="40000"/>
            <a:alpha val="90000"/>
            <a:hueOff val="-7581517"/>
            <a:satOff val="34061"/>
            <a:lumOff val="2341"/>
            <a:alphaOff val="0"/>
          </a:schemeClr>
        </a:solidFill>
        <a:ln w="25400" cap="flat" cmpd="sng" algn="ctr">
          <a:solidFill>
            <a:schemeClr val="accent5">
              <a:tint val="40000"/>
              <a:alpha val="90000"/>
              <a:hueOff val="-7581517"/>
              <a:satOff val="34061"/>
              <a:lumOff val="2341"/>
              <a:alphaOff val="0"/>
            </a:schemeClr>
          </a:solidFill>
          <a:prstDash val="solid"/>
        </a:ln>
        <a:effectLst/>
      </dsp:spPr>
      <dsp:style>
        <a:lnRef idx="2">
          <a:scrgbClr r="0" g="0" b="0"/>
        </a:lnRef>
        <a:fillRef idx="1">
          <a:scrgbClr r="0" g="0" b="0"/>
        </a:fillRef>
        <a:effectRef idx="0">
          <a:scrgbClr r="0" g="0" b="0"/>
        </a:effectRef>
        <a:fontRef idx="minor"/>
      </dsp:style>
    </dsp:sp>
    <dsp:sp modelId="{15F1CC74-6C36-5444-9FDB-BD231213D08E}">
      <dsp:nvSpPr>
        <dsp:cNvPr id="0" name=""/>
        <dsp:cNvSpPr/>
      </dsp:nvSpPr>
      <dsp:spPr>
        <a:xfrm>
          <a:off x="7798286" y="738602"/>
          <a:ext cx="72772" cy="136732"/>
        </a:xfrm>
        <a:prstGeom prst="chevron">
          <a:avLst>
            <a:gd name="adj" fmla="val 90000"/>
          </a:avLst>
        </a:prstGeom>
        <a:solidFill>
          <a:schemeClr val="accent5">
            <a:tint val="40000"/>
            <a:alpha val="90000"/>
            <a:hueOff val="-8213309"/>
            <a:satOff val="36899"/>
            <a:lumOff val="2537"/>
            <a:alphaOff val="0"/>
          </a:schemeClr>
        </a:solidFill>
        <a:ln w="25400" cap="flat" cmpd="sng" algn="ctr">
          <a:solidFill>
            <a:schemeClr val="accent5">
              <a:tint val="40000"/>
              <a:alpha val="90000"/>
              <a:hueOff val="-8213309"/>
              <a:satOff val="36899"/>
              <a:lumOff val="2537"/>
              <a:alphaOff val="0"/>
            </a:schemeClr>
          </a:solidFill>
          <a:prstDash val="solid"/>
        </a:ln>
        <a:effectLst/>
      </dsp:spPr>
      <dsp:style>
        <a:lnRef idx="2">
          <a:scrgbClr r="0" g="0" b="0"/>
        </a:lnRef>
        <a:fillRef idx="1">
          <a:scrgbClr r="0" g="0" b="0"/>
        </a:fillRef>
        <a:effectRef idx="0">
          <a:scrgbClr r="0" g="0" b="0"/>
        </a:effectRef>
        <a:fontRef idx="minor"/>
      </dsp:style>
    </dsp:sp>
    <dsp:sp modelId="{7AB4D0AC-AF1A-D84B-A069-7DC1C327A2A4}">
      <dsp:nvSpPr>
        <dsp:cNvPr id="0" name=""/>
        <dsp:cNvSpPr/>
      </dsp:nvSpPr>
      <dsp:spPr>
        <a:xfrm>
          <a:off x="6751495" y="494863"/>
          <a:ext cx="593825" cy="593825"/>
        </a:xfrm>
        <a:prstGeom prst="ellipse">
          <a:avLst/>
        </a:prstGeom>
        <a:solidFill>
          <a:schemeClr val="accent5">
            <a:hueOff val="-7947101"/>
            <a:satOff val="31849"/>
            <a:lumOff val="6902"/>
            <a:alphaOff val="0"/>
          </a:schemeClr>
        </a:solidFill>
        <a:ln w="25400" cap="flat" cmpd="sng" algn="ctr">
          <a:solidFill>
            <a:schemeClr val="accent5">
              <a:hueOff val="-7947101"/>
              <a:satOff val="31849"/>
              <a:lumOff val="69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5</a:t>
          </a:r>
        </a:p>
      </dsp:txBody>
      <dsp:txXfrm>
        <a:off x="6838459" y="581827"/>
        <a:ext cx="419897" cy="419897"/>
      </dsp:txXfrm>
    </dsp:sp>
    <dsp:sp modelId="{C3550F17-CA6F-9A45-A1BA-F3FCAAC8113F}">
      <dsp:nvSpPr>
        <dsp:cNvPr id="0" name=""/>
        <dsp:cNvSpPr/>
      </dsp:nvSpPr>
      <dsp:spPr>
        <a:xfrm>
          <a:off x="6334669" y="1254388"/>
          <a:ext cx="1427477" cy="1965600"/>
        </a:xfrm>
        <a:prstGeom prst="upArrowCallout">
          <a:avLst>
            <a:gd name="adj1" fmla="val 50000"/>
            <a:gd name="adj2" fmla="val 20000"/>
            <a:gd name="adj3" fmla="val 20000"/>
            <a:gd name="adj4" fmla="val 100000"/>
          </a:avLst>
        </a:prstGeom>
        <a:solidFill>
          <a:schemeClr val="accent5">
            <a:tint val="40000"/>
            <a:alpha val="90000"/>
            <a:hueOff val="-8845103"/>
            <a:satOff val="39738"/>
            <a:lumOff val="2732"/>
            <a:alphaOff val="0"/>
          </a:schemeClr>
        </a:solidFill>
        <a:ln w="25400" cap="flat" cmpd="sng" algn="ctr">
          <a:solidFill>
            <a:schemeClr val="accent5">
              <a:tint val="40000"/>
              <a:alpha val="90000"/>
              <a:hueOff val="-8845103"/>
              <a:satOff val="39738"/>
              <a:lumOff val="27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312" tIns="165100" rIns="112312" bIns="165100" numCol="1" spcCol="1270" anchor="t" anchorCtr="0">
          <a:noAutofit/>
        </a:bodyPr>
        <a:lstStyle/>
        <a:p>
          <a:pPr marL="0" lvl="0" indent="0" algn="l" defTabSz="488950">
            <a:lnSpc>
              <a:spcPct val="90000"/>
            </a:lnSpc>
            <a:spcBef>
              <a:spcPct val="0"/>
            </a:spcBef>
            <a:spcAft>
              <a:spcPct val="35000"/>
            </a:spcAft>
            <a:buNone/>
          </a:pPr>
          <a:r>
            <a:rPr lang="en-US" sz="1100" b="1" kern="1200" dirty="0"/>
            <a:t>Develop practical tools:</a:t>
          </a:r>
          <a:r>
            <a:rPr lang="en-US" sz="1100" kern="1200" dirty="0"/>
            <a:t> Create easy-to-use biological age assessments for clinical or personal use.</a:t>
          </a:r>
        </a:p>
      </dsp:txBody>
      <dsp:txXfrm>
        <a:off x="6334669" y="1539883"/>
        <a:ext cx="1427477" cy="1680105"/>
      </dsp:txXfrm>
    </dsp:sp>
    <dsp:sp modelId="{D6A01968-2106-7346-A1F2-8FD2D9B93513}">
      <dsp:nvSpPr>
        <dsp:cNvPr id="0" name=""/>
        <dsp:cNvSpPr/>
      </dsp:nvSpPr>
      <dsp:spPr>
        <a:xfrm>
          <a:off x="7918519" y="791740"/>
          <a:ext cx="711909" cy="72"/>
        </a:xfrm>
        <a:prstGeom prst="rect">
          <a:avLst/>
        </a:prstGeom>
        <a:solidFill>
          <a:schemeClr val="accent5">
            <a:tint val="40000"/>
            <a:alpha val="90000"/>
            <a:hueOff val="-9476895"/>
            <a:satOff val="42576"/>
            <a:lumOff val="2927"/>
            <a:alphaOff val="0"/>
          </a:schemeClr>
        </a:solidFill>
        <a:ln w="25400" cap="flat" cmpd="sng" algn="ctr">
          <a:solidFill>
            <a:schemeClr val="accent5">
              <a:tint val="40000"/>
              <a:alpha val="90000"/>
              <a:hueOff val="-9476895"/>
              <a:satOff val="42576"/>
              <a:lumOff val="2927"/>
              <a:alphaOff val="0"/>
            </a:schemeClr>
          </a:solidFill>
          <a:prstDash val="solid"/>
        </a:ln>
        <a:effectLst/>
      </dsp:spPr>
      <dsp:style>
        <a:lnRef idx="2">
          <a:scrgbClr r="0" g="0" b="0"/>
        </a:lnRef>
        <a:fillRef idx="1">
          <a:scrgbClr r="0" g="0" b="0"/>
        </a:fillRef>
        <a:effectRef idx="0">
          <a:scrgbClr r="0" g="0" b="0"/>
        </a:effectRef>
        <a:fontRef idx="minor"/>
      </dsp:style>
    </dsp:sp>
    <dsp:sp modelId="{75DBA2B1-CFDE-5240-927F-A5D53E3FE86F}">
      <dsp:nvSpPr>
        <dsp:cNvPr id="0" name=""/>
        <dsp:cNvSpPr/>
      </dsp:nvSpPr>
      <dsp:spPr>
        <a:xfrm>
          <a:off x="8333516" y="494863"/>
          <a:ext cx="593825" cy="593825"/>
        </a:xfrm>
        <a:prstGeom prst="ellipse">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44" tIns="23044" rIns="23044" bIns="23044" numCol="1" spcCol="1270" anchor="ctr" anchorCtr="0">
          <a:noAutofit/>
        </a:bodyPr>
        <a:lstStyle/>
        <a:p>
          <a:pPr marL="0" lvl="0" indent="0" algn="ctr" defTabSz="1155700">
            <a:lnSpc>
              <a:spcPct val="90000"/>
            </a:lnSpc>
            <a:spcBef>
              <a:spcPct val="0"/>
            </a:spcBef>
            <a:spcAft>
              <a:spcPct val="35000"/>
            </a:spcAft>
            <a:buNone/>
          </a:pPr>
          <a:r>
            <a:rPr lang="en-US" sz="2600" kern="1200" dirty="0"/>
            <a:t>6</a:t>
          </a:r>
        </a:p>
      </dsp:txBody>
      <dsp:txXfrm>
        <a:off x="8420480" y="581827"/>
        <a:ext cx="419897" cy="419897"/>
      </dsp:txXfrm>
    </dsp:sp>
    <dsp:sp modelId="{EB71C4FB-B291-5E49-967B-F42A2C24C77E}">
      <dsp:nvSpPr>
        <dsp:cNvPr id="0" name=""/>
        <dsp:cNvSpPr/>
      </dsp:nvSpPr>
      <dsp:spPr>
        <a:xfrm>
          <a:off x="7918519" y="1254388"/>
          <a:ext cx="1481819" cy="1965600"/>
        </a:xfrm>
        <a:prstGeom prst="upArrowCallout">
          <a:avLst>
            <a:gd name="adj1" fmla="val 50000"/>
            <a:gd name="adj2" fmla="val 20000"/>
            <a:gd name="adj3" fmla="val 20000"/>
            <a:gd name="adj4" fmla="val 100000"/>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888" tIns="165100" rIns="116888" bIns="165100" numCol="1" spcCol="1270" anchor="t" anchorCtr="0">
          <a:noAutofit/>
        </a:bodyPr>
        <a:lstStyle/>
        <a:p>
          <a:pPr marL="0" lvl="0" indent="0" algn="l" defTabSz="488950">
            <a:lnSpc>
              <a:spcPct val="90000"/>
            </a:lnSpc>
            <a:spcBef>
              <a:spcPct val="0"/>
            </a:spcBef>
            <a:spcAft>
              <a:spcPct val="35000"/>
            </a:spcAft>
            <a:buNone/>
          </a:pPr>
          <a:r>
            <a:rPr lang="en-US" sz="1100" b="1" kern="1200" dirty="0"/>
            <a:t>Support public health efforts:</a:t>
          </a:r>
          <a:r>
            <a:rPr lang="en-US" sz="1100" kern="1200" dirty="0"/>
            <a:t> Encourage healthy behaviors that slow biological aging, like exercise and anti-inflammatory diets.</a:t>
          </a:r>
        </a:p>
      </dsp:txBody>
      <dsp:txXfrm>
        <a:off x="7918519" y="1550752"/>
        <a:ext cx="1481819" cy="16692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F9D21-5F15-7346-BE9C-518C02241793}" type="datetimeFigureOut">
              <a:rPr lang="en-US" smtClean="0"/>
              <a:t>5/8/25</a:t>
            </a:fld>
            <a:endParaRPr lang="en-US" dirty="0"/>
          </a:p>
        </p:txBody>
      </p:sp>
      <p:sp>
        <p:nvSpPr>
          <p:cNvPr id="4" name="Slide Image Placeholder 3"/>
          <p:cNvSpPr>
            <a:spLocks noGrp="1" noRot="1" noChangeAspect="1"/>
          </p:cNvSpPr>
          <p:nvPr>
            <p:ph type="sldImg" idx="2"/>
          </p:nvPr>
        </p:nvSpPr>
        <p:spPr>
          <a:xfrm>
            <a:off x="693738" y="1143000"/>
            <a:ext cx="54705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C87C-D19D-2644-9C5A-48F53BE9A637}" type="slidenum">
              <a:rPr lang="en-US" smtClean="0"/>
              <a:t>‹#›</a:t>
            </a:fld>
            <a:endParaRPr lang="en-US" dirty="0"/>
          </a:p>
        </p:txBody>
      </p:sp>
    </p:spTree>
    <p:extLst>
      <p:ext uri="{BB962C8B-B14F-4D97-AF65-F5344CB8AC3E}">
        <p14:creationId xmlns:p14="http://schemas.microsoft.com/office/powerpoint/2010/main" val="188321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Hi, My name is Sherri Ricardes. Today I am presenting my capstone research focused on the estimation of biological age. The estimation of biological age reflects how old a person seems biologically based on biomarkers, compared to their actual chronological age. The goal was to explore which biomarkers and lifestyle factors most strongly influence biological aging and to evaluate whether linear regression models and machine learning models can improve the accuracy of biological age predictions.</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a:t>
            </a:fld>
            <a:endParaRPr lang="en-US" dirty="0"/>
          </a:p>
        </p:txBody>
      </p:sp>
    </p:spTree>
    <p:extLst>
      <p:ext uri="{BB962C8B-B14F-4D97-AF65-F5344CB8AC3E}">
        <p14:creationId xmlns:p14="http://schemas.microsoft.com/office/powerpoint/2010/main" val="109450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These findings show that biological age can be estimated using a combination of biomarkers, lifestyle factors, and demographics. The most significant predictors were telomere length, C-reactive protein, vitamin D, age, gender, and self-reported health for linear regression.</a:t>
            </a:r>
          </a:p>
          <a:p>
            <a:pPr algn="l"/>
            <a:endParaRPr lang="en-US" b="0" i="0" u="none" strike="noStrike" dirty="0">
              <a:solidFill>
                <a:srgbClr val="000000"/>
              </a:solidFill>
              <a:effectLst/>
            </a:endParaRPr>
          </a:p>
          <a:p>
            <a:pPr algn="l"/>
            <a:r>
              <a:rPr lang="en-US" b="0" i="0" u="none" strike="noStrike" dirty="0">
                <a:solidFill>
                  <a:srgbClr val="000000"/>
                </a:solidFill>
                <a:effectLst/>
              </a:rPr>
              <a:t>Linear regression provided some insights but explained less of the variation. On the other hand, machine learning models, especially Random Forest and Bagged Trees, achieved higher accuracy. Random Forest identified age, BMI, weight, telomere length, and vitamin D as top predictors.</a:t>
            </a:r>
          </a:p>
          <a:p>
            <a:pPr algn="l"/>
            <a:endParaRPr lang="en-US" b="0" i="0" u="none" strike="noStrike" dirty="0">
              <a:solidFill>
                <a:srgbClr val="000000"/>
              </a:solidFill>
              <a:effectLst/>
            </a:endParaRPr>
          </a:p>
          <a:p>
            <a:pPr algn="l"/>
            <a:r>
              <a:rPr lang="en-US" b="0" i="0" u="none" strike="noStrike" dirty="0">
                <a:solidFill>
                  <a:srgbClr val="000000"/>
                </a:solidFill>
                <a:effectLst/>
              </a:rPr>
              <a:t>Adding lifestyle and inflammation-related variables improved the model’s performance beyond using biomarkers alone. Overall, the results support using machine learning to improve biological age prediction and guide more personalized health strategies.</a:t>
            </a:r>
          </a:p>
        </p:txBody>
      </p:sp>
      <p:sp>
        <p:nvSpPr>
          <p:cNvPr id="4" name="Slide Number Placeholder 3"/>
          <p:cNvSpPr>
            <a:spLocks noGrp="1"/>
          </p:cNvSpPr>
          <p:nvPr>
            <p:ph type="sldNum" sz="quarter" idx="5"/>
          </p:nvPr>
        </p:nvSpPr>
        <p:spPr/>
        <p:txBody>
          <a:bodyPr/>
          <a:lstStyle/>
          <a:p>
            <a:fld id="{7C2EC87C-D19D-2644-9C5A-48F53BE9A637}" type="slidenum">
              <a:rPr lang="en-US" smtClean="0"/>
              <a:t>10</a:t>
            </a:fld>
            <a:endParaRPr lang="en-US" dirty="0"/>
          </a:p>
        </p:txBody>
      </p:sp>
    </p:spTree>
    <p:extLst>
      <p:ext uri="{BB962C8B-B14F-4D97-AF65-F5344CB8AC3E}">
        <p14:creationId xmlns:p14="http://schemas.microsoft.com/office/powerpoint/2010/main" val="282050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dataset included 6,621 records, and the average values provide a general snapshot of the group’s overall health. There was large variability in several biomarkers, especially triglycerides, BMI, and weight. This kind of spread matters because it can affect how models learn and predict. The summary statistics also helped identify which variables had missing values. For example, C-reactive protein, glucose, and insulin had fewer data points compared to others. Overall, these insights guided how missing values were handled and helped shape the transformation strategies used during preprocessing.</a:t>
            </a:r>
          </a:p>
        </p:txBody>
      </p:sp>
      <p:sp>
        <p:nvSpPr>
          <p:cNvPr id="4" name="Slide Number Placeholder 3"/>
          <p:cNvSpPr>
            <a:spLocks noGrp="1"/>
          </p:cNvSpPr>
          <p:nvPr>
            <p:ph type="sldNum" sz="quarter" idx="5"/>
          </p:nvPr>
        </p:nvSpPr>
        <p:spPr/>
        <p:txBody>
          <a:bodyPr/>
          <a:lstStyle/>
          <a:p>
            <a:fld id="{7C2EC87C-D19D-2644-9C5A-48F53BE9A637}" type="slidenum">
              <a:rPr lang="en-US" smtClean="0"/>
              <a:t>11</a:t>
            </a:fld>
            <a:endParaRPr lang="en-US" dirty="0"/>
          </a:p>
        </p:txBody>
      </p:sp>
    </p:spTree>
    <p:extLst>
      <p:ext uri="{BB962C8B-B14F-4D97-AF65-F5344CB8AC3E}">
        <p14:creationId xmlns:p14="http://schemas.microsoft.com/office/powerpoint/2010/main" val="9266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Examining variable relationships helped identify which factors were most relevant to biological aging. GrimAge showed a positive linear relationship with chronological age, confirming that biological age generally increases as people get older.</a:t>
            </a:r>
          </a:p>
          <a:p>
            <a:pPr algn="l"/>
            <a:endParaRPr lang="en-US" b="0" i="0" u="none" strike="noStrike" dirty="0">
              <a:solidFill>
                <a:srgbClr val="000000"/>
              </a:solidFill>
              <a:effectLst/>
            </a:endParaRPr>
          </a:p>
          <a:p>
            <a:pPr algn="l"/>
            <a:r>
              <a:rPr lang="en-US" b="0" i="0" u="none" strike="noStrike" dirty="0">
                <a:solidFill>
                  <a:srgbClr val="000000"/>
                </a:solidFill>
                <a:effectLst/>
                <a:latin typeface="-webkit-standard"/>
              </a:rPr>
              <a:t>Telomere length, C-reactive protein, and vitamin D showed weaker and more scattered patterns in relation to GrimAge and chronological age. While telomere length appeared to have a slight negative trend, and C-reactive protein a possible positive trend, neither showed a strong or consistent relationship. Vitamin D showed little to no visual correlation. These variables may still be meaningful when combined with others, but their individual predictive strength appears limited in the scatterplots.</a:t>
            </a:r>
          </a:p>
          <a:p>
            <a:pPr algn="l"/>
            <a:endParaRPr lang="en-US" b="0" i="0" u="none" strike="noStrike" dirty="0">
              <a:solidFill>
                <a:srgbClr val="000000"/>
              </a:solidFill>
              <a:effectLst/>
            </a:endParaRPr>
          </a:p>
          <a:p>
            <a:pPr algn="l"/>
            <a:r>
              <a:rPr lang="en-US" b="0" i="0" u="none" strike="noStrike" dirty="0">
                <a:solidFill>
                  <a:srgbClr val="000000"/>
                </a:solidFill>
                <a:effectLst/>
              </a:rPr>
              <a:t>These patterns helped determine the selection of variables for regression and machine learning models.</a:t>
            </a:r>
          </a:p>
          <a:p>
            <a:pPr algn="l"/>
            <a:endParaRPr lang="en-US" b="0" i="0" u="none" strike="noStrike" dirty="0">
              <a:solidFill>
                <a:srgbClr val="000000"/>
              </a:solidFill>
              <a:effectLst/>
            </a:endParaRPr>
          </a:p>
          <a:p>
            <a:pPr algn="l"/>
            <a:r>
              <a:rPr lang="en-US" b="1" i="0" u="none" strike="noStrike" dirty="0">
                <a:solidFill>
                  <a:srgbClr val="000000"/>
                </a:solidFill>
                <a:effectLst/>
              </a:rPr>
              <a:t>Distribution Insights:</a:t>
            </a:r>
            <a:endParaRPr lang="en-US" b="0" i="0" u="none" strike="noStrike" dirty="0">
              <a:solidFill>
                <a:srgbClr val="000000"/>
              </a:solidFill>
              <a:effectLst/>
            </a:endParaRPr>
          </a:p>
          <a:p>
            <a:pPr marL="171450" indent="-171450" algn="l">
              <a:buFont typeface="Arial" panose="020B0604020202020204" pitchFamily="34" charset="0"/>
              <a:buChar char="•"/>
            </a:pPr>
            <a:r>
              <a:rPr lang="en-US" b="0" i="0" u="none" strike="noStrike" dirty="0">
                <a:solidFill>
                  <a:srgbClr val="000000"/>
                </a:solidFill>
                <a:effectLst/>
              </a:rPr>
              <a:t>Age and GrimAgeMort followed relatively normal distributions, though GrimAgeMort was more tightly centered.</a:t>
            </a:r>
          </a:p>
          <a:p>
            <a:pPr marL="171450" indent="-171450" algn="l">
              <a:buFont typeface="Arial" panose="020B0604020202020204" pitchFamily="34" charset="0"/>
              <a:buChar char="•"/>
            </a:pPr>
            <a:r>
              <a:rPr lang="en-US" b="0" i="0" u="none" strike="noStrike" dirty="0">
                <a:solidFill>
                  <a:srgbClr val="000000"/>
                </a:solidFill>
                <a:effectLst/>
              </a:rPr>
              <a:t>Telomere length was slightly right-skewed, with a peak near 1.0.</a:t>
            </a:r>
          </a:p>
          <a:p>
            <a:pPr marL="171450" indent="-171450" algn="l">
              <a:buFont typeface="Arial" panose="020B0604020202020204" pitchFamily="34" charset="0"/>
              <a:buChar char="•"/>
            </a:pPr>
            <a:r>
              <a:rPr lang="en-US" b="0" i="0" u="none" strike="noStrike" dirty="0">
                <a:solidFill>
                  <a:srgbClr val="000000"/>
                </a:solidFill>
                <a:effectLst/>
              </a:rPr>
              <a:t>CRP was highly right-skewed, indicating many low values and a few extreme outliers.</a:t>
            </a:r>
          </a:p>
          <a:p>
            <a:pPr marL="171450" indent="-171450" algn="l">
              <a:buFont typeface="Arial" panose="020B0604020202020204" pitchFamily="34" charset="0"/>
              <a:buChar char="•"/>
            </a:pPr>
            <a:r>
              <a:rPr lang="en-US" b="0" i="0" u="none" strike="noStrike" dirty="0">
                <a:solidFill>
                  <a:srgbClr val="000000"/>
                </a:solidFill>
                <a:effectLst/>
              </a:rPr>
              <a:t>Vitamin D also displayed right skew, with most values clustered between 20 and 75.</a:t>
            </a:r>
          </a:p>
          <a:p>
            <a:pPr algn="l"/>
            <a:r>
              <a:rPr lang="en-US" b="1" i="0" u="none" strike="noStrike" dirty="0">
                <a:solidFill>
                  <a:srgbClr val="000000"/>
                </a:solidFill>
                <a:effectLst/>
              </a:rPr>
              <a:t>Scatterplot Insights:</a:t>
            </a:r>
            <a:endParaRPr lang="en-US" b="0" i="0" u="none" strike="noStrike" dirty="0">
              <a:solidFill>
                <a:srgbClr val="000000"/>
              </a:solidFill>
              <a:effectLst/>
            </a:endParaRPr>
          </a:p>
          <a:p>
            <a:pPr marL="171450" indent="-171450" algn="l">
              <a:buFont typeface="Arial" panose="020B0604020202020204" pitchFamily="34" charset="0"/>
              <a:buChar char="•"/>
            </a:pPr>
            <a:r>
              <a:rPr lang="en-US" b="0" i="0" u="none" strike="noStrike" dirty="0">
                <a:solidFill>
                  <a:srgbClr val="000000"/>
                </a:solidFill>
                <a:effectLst/>
              </a:rPr>
              <a:t>Age and GrimAgeMort showed a positive relationship.</a:t>
            </a:r>
          </a:p>
          <a:p>
            <a:pPr marL="171450" indent="-171450" algn="l">
              <a:buFont typeface="Arial" panose="020B0604020202020204" pitchFamily="34" charset="0"/>
              <a:buChar char="•"/>
            </a:pPr>
            <a:r>
              <a:rPr lang="en-US" b="0" i="0" u="none" strike="noStrike" dirty="0">
                <a:solidFill>
                  <a:srgbClr val="000000"/>
                </a:solidFill>
                <a:effectLst/>
                <a:latin typeface="-webkit-standard"/>
              </a:rPr>
              <a:t>Telomere length, CRP, and vitamin D showed weak or scattered trends with GrimAgeMort and age, making them less reliable as standalone predictors.</a:t>
            </a:r>
          </a:p>
          <a:p>
            <a:pPr marL="171450" indent="-171450" algn="l">
              <a:buFont typeface="Arial" panose="020B0604020202020204" pitchFamily="34" charset="0"/>
              <a:buChar char="•"/>
            </a:pPr>
            <a:r>
              <a:rPr lang="en-US" dirty="0"/>
              <a:t>Variability in vitamin D appeared to increase with age, but no strong pattern emerged.</a:t>
            </a:r>
          </a:p>
          <a:p>
            <a:pPr marL="171450" indent="-171450">
              <a:buFont typeface="Arial" panose="020B0604020202020204" pitchFamily="34" charset="0"/>
              <a:buChar char="•"/>
            </a:pPr>
            <a:r>
              <a:rPr lang="en-US" b="0" i="0" u="none" strike="noStrike" dirty="0">
                <a:solidFill>
                  <a:srgbClr val="000000"/>
                </a:solidFill>
                <a:effectLst/>
                <a:latin typeface="-webkit-standard"/>
              </a:rPr>
              <a:t>A slight inverse pattern was seen between CRP and telomere length, though it was not clearly defined.</a:t>
            </a:r>
          </a:p>
          <a:p>
            <a:pPr algn="l"/>
            <a:r>
              <a:rPr lang="en-US" b="1" i="0" u="none" strike="noStrike" dirty="0">
                <a:solidFill>
                  <a:srgbClr val="000000"/>
                </a:solidFill>
                <a:effectLst/>
              </a:rPr>
              <a:t>Overall Insight:</a:t>
            </a:r>
            <a:endParaRPr lang="en-US" b="0" i="0" u="none" strike="noStrike" dirty="0">
              <a:solidFill>
                <a:srgbClr val="000000"/>
              </a:solidFill>
              <a:effectLst/>
            </a:endParaRPr>
          </a:p>
          <a:p>
            <a:pPr algn="l"/>
            <a:r>
              <a:rPr lang="en-US" b="0" i="0" u="none" strike="noStrike" dirty="0">
                <a:solidFill>
                  <a:srgbClr val="000000"/>
                </a:solidFill>
                <a:effectLst/>
                <a:latin typeface="-webkit-standard"/>
              </a:rPr>
              <a:t>GrimAgeMort closely aligned with chronological age, validating its role as a biological age proxy. While some variables showed potential relevance, such as telomere length and CRP, their individual relationships were weak. Distribution patterns also indicated the need for possible transformations, particularly for CRP, before modeling.</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12</a:t>
            </a:fld>
            <a:endParaRPr lang="en-US" dirty="0"/>
          </a:p>
        </p:txBody>
      </p:sp>
    </p:spTree>
    <p:extLst>
      <p:ext uri="{BB962C8B-B14F-4D97-AF65-F5344CB8AC3E}">
        <p14:creationId xmlns:p14="http://schemas.microsoft.com/office/powerpoint/2010/main" val="398775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test whether specific biomarkers could estimate biological age, a multiple linear regression was run using telomere length, triglycerides, LDL, glucose, and insulin.</a:t>
            </a:r>
          </a:p>
          <a:p>
            <a:pPr algn="l"/>
            <a:r>
              <a:rPr lang="en-US" b="0" i="0" u="none" strike="noStrike" dirty="0">
                <a:solidFill>
                  <a:srgbClr val="000000"/>
                </a:solidFill>
                <a:effectLst/>
              </a:rPr>
              <a:t>The model was statistically significant, but the adjusted R² was only 7.8%. This suggests that while the model has predictive value, it's relatively weak.</a:t>
            </a:r>
          </a:p>
          <a:p>
            <a:pPr algn="l"/>
            <a:endParaRPr lang="en-US" b="0" i="0" u="none" strike="noStrike" dirty="0">
              <a:solidFill>
                <a:srgbClr val="000000"/>
              </a:solidFill>
              <a:effectLst/>
            </a:endParaRPr>
          </a:p>
          <a:p>
            <a:pPr algn="l"/>
            <a:r>
              <a:rPr lang="en-US" b="0" i="0" u="none" strike="noStrike" dirty="0">
                <a:solidFill>
                  <a:srgbClr val="000000"/>
                </a:solidFill>
                <a:effectLst/>
              </a:rPr>
              <a:t>Among the biomarkers tested, only telomere length was a significant predictor. Longer telomeres were associated with lower GrimAge scores, aligning with existing research on cellular aging.</a:t>
            </a:r>
          </a:p>
          <a:p>
            <a:pPr algn="l"/>
            <a:endParaRPr lang="en-US" b="0" i="0" u="none" strike="noStrike" dirty="0">
              <a:solidFill>
                <a:srgbClr val="000000"/>
              </a:solidFill>
              <a:effectLst/>
            </a:endParaRPr>
          </a:p>
          <a:p>
            <a:pPr algn="l"/>
            <a:r>
              <a:rPr lang="en-US" b="0" i="0" u="none" strike="noStrike" dirty="0">
                <a:solidFill>
                  <a:srgbClr val="000000"/>
                </a:solidFill>
                <a:effectLst/>
              </a:rPr>
              <a:t>Triglycerides, LDL, glucose, and insulin were not statistically significant in this model, indicating limited predictive power for those markers on their own.</a:t>
            </a:r>
          </a:p>
          <a:p>
            <a:pPr algn="l"/>
            <a:r>
              <a:rPr lang="en-US" b="0" i="0" u="none" strike="noStrike" dirty="0">
                <a:solidFill>
                  <a:srgbClr val="000000"/>
                </a:solidFill>
                <a:effectLst/>
              </a:rPr>
              <a:t>In conclusion, the null hypothesis was rejected for telomere length but not for the other biomarkers. This shows the importance of telomere length in estimating biological age and suggests that additional variables may be needed for a stronger predictive model.</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13</a:t>
            </a:fld>
            <a:endParaRPr lang="en-US" dirty="0"/>
          </a:p>
        </p:txBody>
      </p:sp>
    </p:spTree>
    <p:extLst>
      <p:ext uri="{BB962C8B-B14F-4D97-AF65-F5344CB8AC3E}">
        <p14:creationId xmlns:p14="http://schemas.microsoft.com/office/powerpoint/2010/main" val="75089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address whether lifestyle factors improve prediction, physical activity level was added to the original biomarker-only regression model. The updated model remained statistically significant, and the adjusted R² increased slightly from 7.8% to 8.9%, which indicates a small improvement in explanatory power. So, physical activity was a significant predictor. Lower levels of physical activity were associated with higher biological age, reinforcing the link between lifestyle and aging.</a:t>
            </a:r>
          </a:p>
          <a:p>
            <a:pPr algn="l"/>
            <a:r>
              <a:rPr lang="en-US" b="0" i="0" u="none" strike="noStrike" dirty="0">
                <a:solidFill>
                  <a:srgbClr val="000000"/>
                </a:solidFill>
                <a:effectLst/>
              </a:rPr>
              <a:t>Although the gain in explanatory power was modest, the results suggest that physical activity adds value beyond traditional biomarkers.</a:t>
            </a:r>
          </a:p>
          <a:p>
            <a:pPr algn="l"/>
            <a:r>
              <a:rPr lang="en-US" b="0" i="0" u="none" strike="noStrike" dirty="0">
                <a:solidFill>
                  <a:srgbClr val="000000"/>
                </a:solidFill>
                <a:effectLst/>
              </a:rPr>
              <a:t>Based on this, the null hypothesis was rejected for physical activity, showing that lifestyle behaviors can contribute to biological age prediction.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14</a:t>
            </a:fld>
            <a:endParaRPr lang="en-US" dirty="0"/>
          </a:p>
        </p:txBody>
      </p:sp>
    </p:spTree>
    <p:extLst>
      <p:ext uri="{BB962C8B-B14F-4D97-AF65-F5344CB8AC3E}">
        <p14:creationId xmlns:p14="http://schemas.microsoft.com/office/powerpoint/2010/main" val="422690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This model explored whether individuals with poor health indicators tend to have a larger gap between their biological and chronological age.</a:t>
            </a:r>
          </a:p>
          <a:p>
            <a:pPr algn="l"/>
            <a:r>
              <a:rPr lang="en-US" b="0" i="0" u="none" strike="noStrike" dirty="0">
                <a:solidFill>
                  <a:srgbClr val="000000"/>
                </a:solidFill>
                <a:effectLst/>
              </a:rPr>
              <a:t>The regression was statistically significant and explained a substantial portion of the variance in GrimAge, with an adjusted R² of 76.4%.</a:t>
            </a:r>
          </a:p>
          <a:p>
            <a:pPr algn="l"/>
            <a:r>
              <a:rPr lang="en-US" b="0" i="0" u="none" strike="noStrike" dirty="0">
                <a:solidFill>
                  <a:srgbClr val="000000"/>
                </a:solidFill>
                <a:effectLst/>
              </a:rPr>
              <a:t>Key predictors included chronological age, telomere length, C-reactive protein, vitamin D, gender, and self-reported health status. Higher biological age was associated with older age, higher C-reactive protein levels, and being male. In contrast, longer telomeres, higher vitamin D levels, and better self-rated health were linked to lower biological age.</a:t>
            </a:r>
          </a:p>
          <a:p>
            <a:pPr algn="l"/>
            <a:r>
              <a:rPr lang="en-US" b="0" i="0" u="none" strike="noStrike" dirty="0">
                <a:solidFill>
                  <a:srgbClr val="000000"/>
                </a:solidFill>
                <a:effectLst/>
              </a:rPr>
              <a:t>Based on these results, the null hypothesis was rejected for C-reactive protein , vitamin D, and self-rated health, indicating that these variables significantly contribute to biological aging estimates.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15</a:t>
            </a:fld>
            <a:endParaRPr lang="en-US" dirty="0"/>
          </a:p>
        </p:txBody>
      </p:sp>
    </p:spTree>
    <p:extLst>
      <p:ext uri="{BB962C8B-B14F-4D97-AF65-F5344CB8AC3E}">
        <p14:creationId xmlns:p14="http://schemas.microsoft.com/office/powerpoint/2010/main" val="376791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Linear regression served as the baseline model and gave a basic understanding of variable relationships. However, it didn’t capture the complexity of the data very well.</a:t>
            </a:r>
          </a:p>
          <a:p>
            <a:pPr algn="l"/>
            <a:r>
              <a:rPr lang="en-US" b="0" i="0" u="none" strike="noStrike" dirty="0">
                <a:solidFill>
                  <a:srgbClr val="000000"/>
                </a:solidFill>
                <a:effectLst/>
              </a:rPr>
              <a:t>When we introduced non-linear models like Random Forest and Bagged Trees, the predictive accuracy improved significantly with a R² of 84.2%. These models also delivered lower RMSE values than linear regression and the Support Vector Machine.</a:t>
            </a:r>
          </a:p>
          <a:p>
            <a:pPr algn="l"/>
            <a:r>
              <a:rPr lang="en-US" b="0" i="0" u="none" strike="noStrike" dirty="0">
                <a:solidFill>
                  <a:srgbClr val="000000"/>
                </a:solidFill>
                <a:effectLst/>
              </a:rPr>
              <a:t>Random Forest in particular identified age, BMI, weight, telomere length, and vitamin D as the most important predictors.</a:t>
            </a:r>
          </a:p>
          <a:p>
            <a:pPr algn="l"/>
            <a:r>
              <a:rPr lang="en-US" b="0" i="0" u="none" strike="noStrike" dirty="0">
                <a:solidFill>
                  <a:srgbClr val="000000"/>
                </a:solidFill>
                <a:effectLst/>
              </a:rPr>
              <a:t>Overall, the results show that machine learning models are more effective for estimating biological age, especially when dealing with non-linear relationships between variables.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16</a:t>
            </a:fld>
            <a:endParaRPr lang="en-US" dirty="0"/>
          </a:p>
        </p:txBody>
      </p:sp>
    </p:spTree>
    <p:extLst>
      <p:ext uri="{BB962C8B-B14F-4D97-AF65-F5344CB8AC3E}">
        <p14:creationId xmlns:p14="http://schemas.microsoft.com/office/powerpoint/2010/main" val="4037325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Biological age isn’t just about how many years we’ve lived. It reflects how our bodies are aging based on biomarkers, lifestyle, and health factors. In this study, telomere length, C-reactive protein, vitamin D, gender, BMI, weight, and self-rated health emerged as key predictors of biological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While linear regression offered a baseline, machine learning models like Random Forest and Bagged Trees delivered stronger predictive accuracy by capturing more complex patterns.</a:t>
            </a:r>
          </a:p>
          <a:p>
            <a:pPr algn="l"/>
            <a:endParaRPr lang="en-US" b="0" i="0" u="none" strike="noStrike" dirty="0">
              <a:solidFill>
                <a:srgbClr val="000000"/>
              </a:solidFill>
              <a:effectLst/>
            </a:endParaRPr>
          </a:p>
          <a:p>
            <a:pPr algn="l"/>
            <a:r>
              <a:rPr lang="en-US" b="0" i="0" u="none" strike="noStrike" dirty="0">
                <a:solidFill>
                  <a:srgbClr val="000000"/>
                </a:solidFill>
                <a:effectLst/>
              </a:rPr>
              <a:t>We also saw that modifiable factors like inflammation and physical activity had an impact on biological age, suggesting that how we live really can affect how we age.</a:t>
            </a:r>
          </a:p>
          <a:p>
            <a:pPr algn="l"/>
            <a:endParaRPr lang="en-US" b="0" i="0" u="none" strike="noStrike" dirty="0">
              <a:solidFill>
                <a:srgbClr val="000000"/>
              </a:solidFill>
              <a:effectLst/>
            </a:endParaRPr>
          </a:p>
          <a:p>
            <a:pPr algn="l"/>
            <a:r>
              <a:rPr lang="en-US" b="0" i="0" u="none" strike="noStrike" dirty="0">
                <a:solidFill>
                  <a:srgbClr val="000000"/>
                </a:solidFill>
                <a:effectLst/>
              </a:rPr>
              <a:t>These results open the door for personalized, data-driven approaches to support healthier aging and early intervention.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17</a:t>
            </a:fld>
            <a:endParaRPr lang="en-US" dirty="0"/>
          </a:p>
        </p:txBody>
      </p:sp>
    </p:spTree>
    <p:extLst>
      <p:ext uri="{BB962C8B-B14F-4D97-AF65-F5344CB8AC3E}">
        <p14:creationId xmlns:p14="http://schemas.microsoft.com/office/powerpoint/2010/main" val="2346180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webkit-standard"/>
              </a:rPr>
              <a:t>These recommendations build on the study’s findings and are meant to guide both future research and real-world use.</a:t>
            </a:r>
            <a:r>
              <a:rPr lang="en-US" b="0" i="0" u="none" strike="noStrike" dirty="0">
                <a:solidFill>
                  <a:srgbClr val="000000"/>
                </a:solidFill>
                <a:effectLst/>
              </a:rPr>
              <a:t> </a:t>
            </a:r>
            <a:r>
              <a:rPr lang="en-US" b="0" i="0" u="none" strike="noStrike" dirty="0">
                <a:solidFill>
                  <a:srgbClr val="000000"/>
                </a:solidFill>
                <a:effectLst/>
                <a:latin typeface="-webkit-standard"/>
              </a:rPr>
              <a:t>First, it’s worth exploring more advanced models like neural networks and gradient boosting to see if they can improve prediction accuracy beyond what we saw with linear regression and tree-based models.</a:t>
            </a:r>
            <a:endParaRPr lang="en-US" b="0" i="0" u="none" strike="noStrike" dirty="0">
              <a:solidFill>
                <a:srgbClr val="000000"/>
              </a:solidFill>
              <a:effectLst/>
            </a:endParaRPr>
          </a:p>
          <a:p>
            <a:pPr algn="l"/>
            <a:endParaRPr lang="en-US" b="0" i="0" u="none" strike="noStrike" dirty="0">
              <a:solidFill>
                <a:srgbClr val="000000"/>
              </a:solidFill>
              <a:effectLst/>
            </a:endParaRPr>
          </a:p>
          <a:p>
            <a:pPr algn="l"/>
            <a:r>
              <a:rPr lang="en-US" b="0" i="0" u="none" strike="noStrike" dirty="0">
                <a:solidFill>
                  <a:srgbClr val="000000"/>
                </a:solidFill>
                <a:effectLst/>
                <a:latin typeface="-webkit-standard"/>
              </a:rPr>
              <a:t>Second, instead of using data from just one point in time, future research should follow people over multiple years. Tracking changes over time would give a clearer picture of how biological aging progresses and help identify early signs that someone may be aging faster than expected.</a:t>
            </a:r>
          </a:p>
          <a:p>
            <a:pPr algn="l"/>
            <a:endParaRPr lang="en-US" b="0" i="0" u="none" strike="noStrike" dirty="0">
              <a:solidFill>
                <a:srgbClr val="000000"/>
              </a:solidFill>
              <a:effectLst/>
            </a:endParaRPr>
          </a:p>
          <a:p>
            <a:pPr algn="l"/>
            <a:r>
              <a:rPr lang="en-US" b="0" i="0" u="none" strike="noStrike" dirty="0">
                <a:solidFill>
                  <a:srgbClr val="000000"/>
                </a:solidFill>
                <a:effectLst/>
              </a:rPr>
              <a:t>Third, expanding the range of biomarkers could give us a more complete picture, especially if we include indicators related to oxidative stress, energy metabolism, or DNA repair.</a:t>
            </a:r>
          </a:p>
          <a:p>
            <a:pPr algn="l"/>
            <a:endParaRPr lang="en-US" b="0" i="0" u="none" strike="noStrike" dirty="0">
              <a:solidFill>
                <a:srgbClr val="000000"/>
              </a:solidFill>
              <a:effectLst/>
            </a:endParaRPr>
          </a:p>
          <a:p>
            <a:pPr algn="l"/>
            <a:r>
              <a:rPr lang="en-US" b="0" i="0" u="none" strike="noStrike" dirty="0">
                <a:solidFill>
                  <a:srgbClr val="000000"/>
                </a:solidFill>
                <a:effectLst/>
              </a:rPr>
              <a:t>Fourth, adding lifestyle and psychosocial variables like sleep, diet, and stress levels could help explain differences in aging that biomarkers alone can’t capture.</a:t>
            </a:r>
          </a:p>
          <a:p>
            <a:pPr algn="l"/>
            <a:endParaRPr lang="en-US" b="0" i="0" u="none" strike="noStrike" dirty="0">
              <a:solidFill>
                <a:srgbClr val="000000"/>
              </a:solidFill>
              <a:effectLst/>
            </a:endParaRPr>
          </a:p>
          <a:p>
            <a:pPr algn="l"/>
            <a:r>
              <a:rPr lang="en-US" b="0" i="0" u="none" strike="noStrike" dirty="0">
                <a:solidFill>
                  <a:srgbClr val="000000"/>
                </a:solidFill>
                <a:effectLst/>
              </a:rPr>
              <a:t>Fifth, there’s a real opportunity to turn biological age models into practical tools that people can use to monitor their health and make informed decisions.</a:t>
            </a:r>
          </a:p>
          <a:p>
            <a:pPr algn="l"/>
            <a:endParaRPr lang="en-US" b="0" i="0" u="none" strike="noStrike" dirty="0">
              <a:solidFill>
                <a:srgbClr val="000000"/>
              </a:solidFill>
              <a:effectLst/>
            </a:endParaRPr>
          </a:p>
          <a:p>
            <a:pPr algn="l"/>
            <a:r>
              <a:rPr lang="en-US" b="0" i="0" u="none" strike="noStrike" dirty="0">
                <a:solidFill>
                  <a:srgbClr val="000000"/>
                </a:solidFill>
                <a:effectLst/>
              </a:rPr>
              <a:t>Finally, we should support public health strategies that encourage behaviors known to slow aging, like physical activity, balanced nutrition, and reducing chronic inflammation.</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18</a:t>
            </a:fld>
            <a:endParaRPr lang="en-US" dirty="0"/>
          </a:p>
        </p:txBody>
      </p:sp>
    </p:spTree>
    <p:extLst>
      <p:ext uri="{BB962C8B-B14F-4D97-AF65-F5344CB8AC3E}">
        <p14:creationId xmlns:p14="http://schemas.microsoft.com/office/powerpoint/2010/main" val="113655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a:t>
            </a:r>
            <a:r>
              <a:rPr lang="en-US"/>
              <a:t>presentation.</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19</a:t>
            </a:fld>
            <a:endParaRPr lang="en-US" dirty="0"/>
          </a:p>
        </p:txBody>
      </p:sp>
    </p:spTree>
    <p:extLst>
      <p:ext uri="{BB962C8B-B14F-4D97-AF65-F5344CB8AC3E}">
        <p14:creationId xmlns:p14="http://schemas.microsoft.com/office/powerpoint/2010/main" val="112429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As people live longer, it's becoming more important to understand how we age and what factors contribute to healthy aging. Biological age refers to how old our body seems based on cellular and molecular changes, which can be different from our actual age. Factors like chronic inflammation, stress, and lifestyle habits such as diet, sleep, and exercise can speed up the aging process. By looking at specific biomarkers, we can estimate a person's biological age and identify potential health risks earlier. </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2</a:t>
            </a:fld>
            <a:endParaRPr lang="en-US" dirty="0"/>
          </a:p>
        </p:txBody>
      </p:sp>
    </p:spTree>
    <p:extLst>
      <p:ext uri="{BB962C8B-B14F-4D97-AF65-F5344CB8AC3E}">
        <p14:creationId xmlns:p14="http://schemas.microsoft.com/office/powerpoint/2010/main" val="392756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goal of this project was to build a predictive model of biological age using data from National Health and Nutrition Examination Survey, which includes a wide range of biomarker and lifestyle variables. One objective was to identify which indicators are most strongly linked to accelerated aging. The study also compared the performance of different modeling approaches, specifically traditional linear regression versus machine learning models like Random Forest and Bagged Trees. Finally, the project aimed to support future health strategies by highlighting modifiable factors, such as physical activity and inflammation, that could slow biological aging.</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3</a:t>
            </a:fld>
            <a:endParaRPr lang="en-US" dirty="0"/>
          </a:p>
        </p:txBody>
      </p:sp>
    </p:spTree>
    <p:extLst>
      <p:ext uri="{BB962C8B-B14F-4D97-AF65-F5344CB8AC3E}">
        <p14:creationId xmlns:p14="http://schemas.microsoft.com/office/powerpoint/2010/main" val="9326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project used data from the 2001 to 2002 National Health and Nutrition Examination Survey, which includes detailed health information from a nationally representative sample of U.S. adults. Multiple datasets were merged using participant IDs to create a complete file. The final sample included 1,309 adults with both biomarker and lifestyle data. Key variables included telomere length, CRP (an inflammation marker), glucose, insulin, LDL, triglycerides, vitamin D, BMI, physical activity, general health, age, and gender. GrimAge, a DNA methylation-based clock, served as the biological age estimate because of its strong connection to aging-related health risks. The analysis combined exploratory data review, linear regression, and machine learning models, such as Random Forest and Bagged Trees, to compare performance in predicting biological age.</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4</a:t>
            </a:fld>
            <a:endParaRPr lang="en-US" dirty="0"/>
          </a:p>
        </p:txBody>
      </p:sp>
    </p:spTree>
    <p:extLst>
      <p:ext uri="{BB962C8B-B14F-4D97-AF65-F5344CB8AC3E}">
        <p14:creationId xmlns:p14="http://schemas.microsoft.com/office/powerpoint/2010/main" val="370294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a:t>
            </a:r>
            <a:r>
              <a:rPr lang="en-US" b="0" i="0" u="none" strike="noStrike" dirty="0">
                <a:solidFill>
                  <a:srgbClr val="000000"/>
                </a:solidFill>
                <a:effectLst/>
              </a:rPr>
              <a:t>his study focused on three main research questions.</a:t>
            </a:r>
          </a:p>
          <a:p>
            <a:pPr algn="l"/>
            <a:br>
              <a:rPr lang="en-US" b="0" i="0" u="none" strike="noStrike" dirty="0">
                <a:solidFill>
                  <a:srgbClr val="000000"/>
                </a:solidFill>
                <a:effectLst/>
              </a:rPr>
            </a:br>
            <a:r>
              <a:rPr lang="en-US" b="0" i="0" u="none" strike="noStrike" dirty="0">
                <a:solidFill>
                  <a:srgbClr val="000000"/>
                </a:solidFill>
                <a:effectLst/>
              </a:rPr>
              <a:t>The first asked whether specific biomarkers, like telomere length, DNA methylation, cholesterol, glucose, and insulin, could be used to estimate biological age. The hypothesis tested whether there was a linear relationship between these biomarkers and biological age.</a:t>
            </a:r>
          </a:p>
          <a:p>
            <a:pPr algn="l"/>
            <a:endParaRPr lang="en-US" b="0" i="0" u="none" strike="noStrike" dirty="0">
              <a:solidFill>
                <a:srgbClr val="000000"/>
              </a:solidFill>
              <a:effectLst/>
            </a:endParaRPr>
          </a:p>
          <a:p>
            <a:pPr algn="l"/>
            <a:r>
              <a:rPr lang="en-US" b="0" i="0" u="none" strike="noStrike" dirty="0">
                <a:solidFill>
                  <a:srgbClr val="000000"/>
                </a:solidFill>
                <a:effectLst/>
              </a:rPr>
              <a:t>The second question explored whether lifestyle factors, such as physical activity and fitness, added predictive value beyond what biomarkers alone could explain.</a:t>
            </a:r>
          </a:p>
          <a:p>
            <a:pPr algn="l"/>
            <a:endParaRPr lang="en-US" b="0" i="0" u="none" strike="noStrike" dirty="0">
              <a:solidFill>
                <a:srgbClr val="000000"/>
              </a:solidFill>
              <a:effectLst/>
            </a:endParaRPr>
          </a:p>
          <a:p>
            <a:pPr algn="l"/>
            <a:r>
              <a:rPr lang="en-US" b="0" i="0" u="none" strike="noStrike" dirty="0">
                <a:solidFill>
                  <a:srgbClr val="000000"/>
                </a:solidFill>
                <a:effectLst/>
              </a:rPr>
              <a:t>The third question looked at whether the mean difference between biological age and chronological age was greater in individuals with poor health indicators, like high inflammation or poor glucose and insulin control.</a:t>
            </a:r>
          </a:p>
          <a:p>
            <a:pPr algn="l"/>
            <a:endParaRPr lang="en-US" b="0" i="0" u="none" strike="noStrike" dirty="0">
              <a:solidFill>
                <a:srgbClr val="000000"/>
              </a:solidFill>
              <a:effectLst/>
            </a:endParaRPr>
          </a:p>
          <a:p>
            <a:pPr algn="l"/>
            <a:r>
              <a:rPr lang="en-US" b="0" i="0" u="none" strike="noStrike" dirty="0">
                <a:solidFill>
                  <a:srgbClr val="000000"/>
                </a:solidFill>
                <a:effectLst/>
              </a:rPr>
              <a:t>To test these hypotheses, both linear regression and machine learning models, such as Random Forest and Bagged Trees, were used. GrimAge, a DNA methylation-based biomarker, was used as the main proxy for biological age throughout the study.</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5</a:t>
            </a:fld>
            <a:endParaRPr lang="en-US" dirty="0"/>
          </a:p>
        </p:txBody>
      </p:sp>
    </p:spTree>
    <p:extLst>
      <p:ext uri="{BB962C8B-B14F-4D97-AF65-F5344CB8AC3E}">
        <p14:creationId xmlns:p14="http://schemas.microsoft.com/office/powerpoint/2010/main" val="135237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literature shows that biological age provides a more accurate picture of how a person is aging compared to chronological age, because it reflects actual cellular and molecular changes. Telomere length and DNA methylation clocks are two well-established biomarkers, and studies show that combining them leads to better predictions. Researchers have also found that models using standard health data, along with machine learning techniques, perform better than traditional methods. When multiple systems are analyzed together, such as inflammation, metabolic health, and immune function, the estimates of biological age become even more reliable. Many studies highlight the potential of using these tools for early detection and to personalize healthcare by tailoring strategies to the individual based on their biological aging patterns.</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6</a:t>
            </a:fld>
            <a:endParaRPr lang="en-US" dirty="0"/>
          </a:p>
        </p:txBody>
      </p:sp>
    </p:spTree>
    <p:extLst>
      <p:ext uri="{BB962C8B-B14F-4D97-AF65-F5344CB8AC3E}">
        <p14:creationId xmlns:p14="http://schemas.microsoft.com/office/powerpoint/2010/main" val="152342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This project followed a quantitative research design. The dataset includes a wide range of health and demographic information. Biological age was estimated using GrimAge, a DNA methylation clock that’s widely used in aging research. For the analysis, multiple linear regression was used first to provide a baseline. Then, machine learning models, including Random Forests, Bagged Trees, and Support Vector Machines, were applied to test whether they could improve predictive performance. To evaluate the models, performance metrics like R², Root Mean Squared Error (RMSE), and Mean Absolute Error (MAE) were used to compare accuracy across approaches.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7</a:t>
            </a:fld>
            <a:endParaRPr lang="en-US" dirty="0"/>
          </a:p>
        </p:txBody>
      </p:sp>
    </p:spTree>
    <p:extLst>
      <p:ext uri="{BB962C8B-B14F-4D97-AF65-F5344CB8AC3E}">
        <p14:creationId xmlns:p14="http://schemas.microsoft.com/office/powerpoint/2010/main" val="2744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analysis began by handling missing values using mean imputation. Continuous variables were normalized to ensure consistency across features, and categorical variables such as gender and general health were dummy coded.</a:t>
            </a:r>
          </a:p>
          <a:p>
            <a:pPr algn="l"/>
            <a:endParaRPr lang="en-US" b="0" i="0" u="none" strike="noStrike" dirty="0">
              <a:solidFill>
                <a:srgbClr val="000000"/>
              </a:solidFill>
              <a:effectLst/>
            </a:endParaRPr>
          </a:p>
          <a:p>
            <a:pPr algn="l"/>
            <a:r>
              <a:rPr lang="en-US" b="0" i="0" u="none" strike="noStrike" dirty="0">
                <a:solidFill>
                  <a:srgbClr val="000000"/>
                </a:solidFill>
                <a:effectLst/>
              </a:rPr>
              <a:t>To reduce multicollinearity, feature selection was guided by correlation analysis and variance inflation factor (VIF). Since the focus was on explanatory modeling rather than prediction, the data was not split into training and testing sets.</a:t>
            </a:r>
          </a:p>
          <a:p>
            <a:pPr algn="l"/>
            <a:endParaRPr lang="en-US" b="0" i="0" u="none" strike="noStrike" dirty="0">
              <a:solidFill>
                <a:srgbClr val="000000"/>
              </a:solidFill>
              <a:effectLst/>
            </a:endParaRPr>
          </a:p>
          <a:p>
            <a:pPr algn="l"/>
            <a:r>
              <a:rPr lang="en-US" b="0" i="0" u="none" strike="noStrike" dirty="0">
                <a:solidFill>
                  <a:srgbClr val="000000"/>
                </a:solidFill>
                <a:effectLst/>
              </a:rPr>
              <a:t>Regression analysis was conducted in Python. Also, machine learning models were applied to assess whether they offered improved accuracy.</a:t>
            </a:r>
          </a:p>
          <a:p>
            <a:pPr algn="l"/>
            <a:endParaRPr lang="en-US" b="0" i="0" u="none" strike="noStrike" dirty="0">
              <a:solidFill>
                <a:srgbClr val="000000"/>
              </a:solidFill>
              <a:effectLst/>
            </a:endParaRPr>
          </a:p>
          <a:p>
            <a:pPr algn="l"/>
            <a:r>
              <a:rPr lang="en-US" b="0" i="0" u="none" strike="noStrike" dirty="0">
                <a:solidFill>
                  <a:srgbClr val="000000"/>
                </a:solidFill>
                <a:effectLst/>
              </a:rPr>
              <a:t>Model performance was evaluated using R-squared, RMSE, MAE, and feature importance scores.</a:t>
            </a:r>
          </a:p>
          <a:p>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8</a:t>
            </a:fld>
            <a:endParaRPr lang="en-US" dirty="0"/>
          </a:p>
        </p:txBody>
      </p:sp>
    </p:spTree>
    <p:extLst>
      <p:ext uri="{BB962C8B-B14F-4D97-AF65-F5344CB8AC3E}">
        <p14:creationId xmlns:p14="http://schemas.microsoft.com/office/powerpoint/2010/main" val="219509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There were several limitations in this study. First, the National Health and Nutrition Examination Survey data is a cross-sectional dataset, which means it only provides a snapshot in time. That makes it difficult to analyze how aging progresses over the long term. Missing biomarker data also reduced the final sample size. Also, some variables, like physical activity and general health, were self-reported, which introduces the potential for bias. Finally, while statistical and machine learning models are powerful, they may not fully capture the biological complexity of aging.</a:t>
            </a:r>
          </a:p>
          <a:p>
            <a:pPr algn="l"/>
            <a:endParaRPr lang="en-US" b="0" i="0" u="none" strike="noStrike" dirty="0">
              <a:solidFill>
                <a:srgbClr val="000000"/>
              </a:solidFill>
              <a:effectLst/>
            </a:endParaRPr>
          </a:p>
          <a:p>
            <a:pPr algn="l"/>
            <a:r>
              <a:rPr lang="en-US" b="0" i="0" u="none" strike="noStrike" dirty="0">
                <a:solidFill>
                  <a:srgbClr val="000000"/>
                </a:solidFill>
                <a:effectLst/>
                <a:latin typeface="-webkit-standard"/>
              </a:rPr>
              <a:t>Even though the data is de-identified, it’s still important to handle it responsibly. In real-world research, getting informed consent and being transparent about how data is used are essential. Predictive models, especially in sensitive areas like healthcare, should be applied with care to avoid causing harm or reinforcing bias. And while biological age estimates can offer useful insights, it’s important not to overstate their accuracy, especially when they're being used to guide real-life decisions.</a:t>
            </a:r>
            <a:endParaRPr lang="en-US" dirty="0"/>
          </a:p>
        </p:txBody>
      </p:sp>
      <p:sp>
        <p:nvSpPr>
          <p:cNvPr id="4" name="Slide Number Placeholder 3"/>
          <p:cNvSpPr>
            <a:spLocks noGrp="1"/>
          </p:cNvSpPr>
          <p:nvPr>
            <p:ph type="sldNum" sz="quarter" idx="5"/>
          </p:nvPr>
        </p:nvSpPr>
        <p:spPr/>
        <p:txBody>
          <a:bodyPr/>
          <a:lstStyle/>
          <a:p>
            <a:fld id="{7C2EC87C-D19D-2644-9C5A-48F53BE9A637}" type="slidenum">
              <a:rPr lang="en-US" smtClean="0"/>
              <a:t>9</a:t>
            </a:fld>
            <a:endParaRPr lang="en-US" dirty="0"/>
          </a:p>
        </p:txBody>
      </p:sp>
    </p:spTree>
    <p:extLst>
      <p:ext uri="{BB962C8B-B14F-4D97-AF65-F5344CB8AC3E}">
        <p14:creationId xmlns:p14="http://schemas.microsoft.com/office/powerpoint/2010/main" val="182213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file:////Users/sherriricardes/Library/Group%20Containers/UBF8T346G9.ms/WebArchiveCopyPasteTempFiles/com.microsoft.Word/+efUfGCwtwcAAAAASUVORK5CYII=" TargetMode="Externa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6.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5.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diagramQuickStyle" Target="../diagrams/quickStyle7.xml"/><Relationship Id="rId5" Type="http://schemas.openxmlformats.org/officeDocument/2006/relationships/image" Target="../media/image39.png"/><Relationship Id="rId10" Type="http://schemas.openxmlformats.org/officeDocument/2006/relationships/diagramLayout" Target="../diagrams/layout7.xml"/><Relationship Id="rId4" Type="http://schemas.openxmlformats.org/officeDocument/2006/relationships/image" Target="../media/image38.png"/><Relationship Id="rId9"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diagramDrawing" Target="../diagrams/drawing1.xml"/><Relationship Id="rId5" Type="http://schemas.microsoft.com/office/2007/relationships/hdphoto" Target="../media/hdphoto2.wdp"/><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image" Target="../media/image2.png"/><Relationship Id="rId7" Type="http://schemas.microsoft.com/office/2007/relationships/hdphoto" Target="../media/hdphoto6.wdp"/><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9.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diagramColors" Target="../diagrams/colors2.xml"/><Relationship Id="rId5" Type="http://schemas.microsoft.com/office/2007/relationships/hdphoto" Target="../media/hdphoto5.wdp"/><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image" Target="../media/image22.png"/><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AutoShape 4"/>
          <p:cNvSpPr/>
          <p:nvPr/>
        </p:nvSpPr>
        <p:spPr>
          <a:xfrm>
            <a:off x="3594100" y="749300"/>
            <a:ext cx="3098800" cy="0"/>
          </a:xfrm>
          <a:prstGeom prst="rect">
            <a:avLst/>
          </a:prstGeom>
          <a:solidFill>
            <a:srgbClr val="000000"/>
          </a:solidFill>
        </p:spPr>
        <p:txBody>
          <a:bodyPr/>
          <a:lstStyle/>
          <a:p>
            <a:endParaRPr lang="en-US" dirty="0"/>
          </a:p>
        </p:txBody>
      </p:sp>
      <p:sp>
        <p:nvSpPr>
          <p:cNvPr id="5" name="TextBox 5"/>
          <p:cNvSpPr txBox="1"/>
          <p:nvPr/>
        </p:nvSpPr>
        <p:spPr>
          <a:xfrm>
            <a:off x="1282700" y="1460500"/>
            <a:ext cx="7810500" cy="4572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000000"/>
                </a:solidFill>
                <a:latin typeface="+mj-lt"/>
                <a:cs typeface="Times New Roman" panose="02020603050405020304" pitchFamily="18" charset="0"/>
              </a:rPr>
              <a:t>Biological Age Estimation Research</a:t>
            </a:r>
            <a:endParaRPr lang="en-US" sz="11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47816601-49FC-C83D-5D0E-5020E08AF8E3}"/>
              </a:ext>
            </a:extLst>
          </p:cNvPr>
          <p:cNvSpPr txBox="1"/>
          <p:nvPr/>
        </p:nvSpPr>
        <p:spPr>
          <a:xfrm>
            <a:off x="2673350" y="2209800"/>
            <a:ext cx="4533900" cy="2895600"/>
          </a:xfrm>
          <a:prstGeom prst="rect">
            <a:avLst/>
          </a:prstGeom>
          <a:solidFill>
            <a:srgbClr val="000000">
              <a:alpha val="0"/>
            </a:srgbClr>
          </a:solidFill>
        </p:spPr>
        <p:txBody>
          <a:bodyPr lIns="0" tIns="0" rIns="0" bIns="0" rtlCol="0" anchor="ctr"/>
          <a:lstStyle/>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Sherri Ricardes </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Colorado State University Global</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Course Code: MIS581</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Dr. Steve Chung</a:t>
            </a:r>
            <a:endParaRPr lang="en-US" sz="1800" dirty="0">
              <a:effectLst/>
              <a:ea typeface="Times New Roman" panose="02020603050405020304" pitchFamily="18" charset="0"/>
            </a:endParaRPr>
          </a:p>
          <a:p>
            <a:pPr marL="0" marR="0" algn="ctr">
              <a:lnSpc>
                <a:spcPct val="200000"/>
              </a:lnSpc>
              <a:spcBef>
                <a:spcPts val="0"/>
              </a:spcBef>
              <a:spcAft>
                <a:spcPts val="0"/>
              </a:spcAft>
            </a:pPr>
            <a:r>
              <a:rPr lang="en-US" sz="1800" dirty="0">
                <a:solidFill>
                  <a:srgbClr val="000000"/>
                </a:solidFill>
                <a:effectLst/>
                <a:ea typeface="Times New Roman" panose="02020603050405020304" pitchFamily="18" charset="0"/>
              </a:rPr>
              <a:t>May 11, 2025</a:t>
            </a:r>
            <a:endParaRPr lang="en-US" sz="1800" dirty="0">
              <a:effectLst/>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375900" cy="5854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A38FAFA-90A6-EC98-E7EA-64A7BFD5A626}"/>
              </a:ext>
            </a:extLst>
          </p:cNvPr>
          <p:cNvSpPr txBox="1"/>
          <p:nvPr/>
        </p:nvSpPr>
        <p:spPr>
          <a:xfrm>
            <a:off x="1534128" y="251400"/>
            <a:ext cx="1934829" cy="5601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i="0" u="none" strike="noStrike" kern="1200" dirty="0">
                <a:solidFill>
                  <a:schemeClr val="tx1"/>
                </a:solidFill>
                <a:effectLst/>
                <a:latin typeface="+mj-lt"/>
                <a:ea typeface="+mj-ea"/>
                <a:cs typeface="+mj-cs"/>
              </a:rPr>
              <a:t>Findings</a:t>
            </a:r>
            <a:endParaRPr lang="en-US" sz="3400" b="0" i="0" u="none" strike="noStrike" kern="1200" dirty="0">
              <a:solidFill>
                <a:schemeClr val="tx1"/>
              </a:solidFill>
              <a:effectLst/>
              <a:latin typeface="+mj-lt"/>
              <a:ea typeface="+mj-ea"/>
              <a:cs typeface="+mj-cs"/>
            </a:endParaRPr>
          </a:p>
        </p:txBody>
      </p:sp>
      <p:sp>
        <p:nvSpPr>
          <p:cNvPr id="9" name="TextBox 8">
            <a:extLst>
              <a:ext uri="{FF2B5EF4-FFF2-40B4-BE49-F238E27FC236}">
                <a16:creationId xmlns:a16="http://schemas.microsoft.com/office/drawing/2014/main" id="{616282DB-9B59-5296-7AFF-50720F9729BA}"/>
              </a:ext>
            </a:extLst>
          </p:cNvPr>
          <p:cNvSpPr txBox="1"/>
          <p:nvPr/>
        </p:nvSpPr>
        <p:spPr>
          <a:xfrm>
            <a:off x="158750" y="1062930"/>
            <a:ext cx="5547197" cy="4074219"/>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600" dirty="0"/>
              <a:t>Biological age can be estimated using a combination of biomarkers, lifestyle factors, and demographics</a:t>
            </a:r>
          </a:p>
          <a:p>
            <a:pPr marL="285750" indent="-228600">
              <a:lnSpc>
                <a:spcPct val="90000"/>
              </a:lnSpc>
              <a:spcAft>
                <a:spcPts val="600"/>
              </a:spcAft>
              <a:buFont typeface="Arial" panose="020B0604020202020204" pitchFamily="34" charset="0"/>
              <a:buChar char="•"/>
            </a:pPr>
            <a:r>
              <a:rPr lang="en-US" sz="1600" dirty="0"/>
              <a:t>Telomere length, CRP, vitamin D, gender, and self-rated health were significant predictors for linear regression</a:t>
            </a:r>
          </a:p>
          <a:p>
            <a:pPr marL="285750" indent="-228600">
              <a:lnSpc>
                <a:spcPct val="90000"/>
              </a:lnSpc>
              <a:spcAft>
                <a:spcPts val="600"/>
              </a:spcAft>
              <a:buFont typeface="Arial" panose="020B0604020202020204" pitchFamily="34" charset="0"/>
              <a:buChar char="•"/>
            </a:pPr>
            <a:r>
              <a:rPr lang="en-US" sz="1600" dirty="0"/>
              <a:t>Linear regression provided baseline insights but explained less variance</a:t>
            </a:r>
          </a:p>
          <a:p>
            <a:pPr marL="285750" indent="-228600">
              <a:lnSpc>
                <a:spcPct val="90000"/>
              </a:lnSpc>
              <a:spcAft>
                <a:spcPts val="600"/>
              </a:spcAft>
              <a:buFont typeface="Arial" panose="020B0604020202020204" pitchFamily="34" charset="0"/>
              <a:buChar char="•"/>
            </a:pPr>
            <a:r>
              <a:rPr lang="en-US" sz="1600" dirty="0"/>
              <a:t>Machine learning models (Random Forest, Bagged Trees) achieved higher accuracy and better performance</a:t>
            </a:r>
          </a:p>
          <a:p>
            <a:pPr marL="285750" indent="-228600">
              <a:lnSpc>
                <a:spcPct val="90000"/>
              </a:lnSpc>
              <a:spcAft>
                <a:spcPts val="600"/>
              </a:spcAft>
              <a:buFont typeface="Arial" panose="020B0604020202020204" pitchFamily="34" charset="0"/>
              <a:buChar char="•"/>
            </a:pPr>
            <a:r>
              <a:rPr lang="en-US" sz="1600" dirty="0"/>
              <a:t>Random Forest identified age, BMI, weight, telomere length, and vitamin D as top predictors</a:t>
            </a:r>
          </a:p>
          <a:p>
            <a:pPr marL="285750" indent="-228600">
              <a:lnSpc>
                <a:spcPct val="90000"/>
              </a:lnSpc>
              <a:spcAft>
                <a:spcPts val="600"/>
              </a:spcAft>
              <a:buFont typeface="Arial" panose="020B0604020202020204" pitchFamily="34" charset="0"/>
              <a:buChar char="•"/>
            </a:pPr>
            <a:r>
              <a:rPr lang="en-US" sz="1600" dirty="0"/>
              <a:t>Lifestyle and inflammation factors added value beyond traditional biomarkers</a:t>
            </a:r>
          </a:p>
          <a:p>
            <a:pPr marL="285750" indent="-228600">
              <a:lnSpc>
                <a:spcPct val="90000"/>
              </a:lnSpc>
              <a:spcAft>
                <a:spcPts val="600"/>
              </a:spcAft>
              <a:buFont typeface="Arial" panose="020B0604020202020204" pitchFamily="34" charset="0"/>
              <a:buChar char="•"/>
            </a:pPr>
            <a:r>
              <a:rPr lang="en-US" sz="1600" dirty="0"/>
              <a:t>Results support integrating machine learning into biological aging research and health prediction</a:t>
            </a:r>
          </a:p>
        </p:txBody>
      </p:sp>
      <p:sp>
        <p:nvSpPr>
          <p:cNvPr id="17" name="Rectangle 1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4"/>
            <a:ext cx="3482906" cy="5854699"/>
          </a:xfrm>
          <a:prstGeom prst="rect">
            <a:avLst/>
          </a:prstGeom>
          <a:gradFill>
            <a:gsLst>
              <a:gs pos="8000">
                <a:srgbClr val="A5CDCA"/>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1"/>
            <a:ext cx="3482906" cy="546401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18"/>
            <a:ext cx="3462606" cy="5464035"/>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913294" y="-8"/>
            <a:ext cx="3073509" cy="5854696"/>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6AC6EF8-1A6B-3DEE-BDDA-8A1A6BB6DAEA}"/>
              </a:ext>
            </a:extLst>
          </p:cNvPr>
          <p:cNvPicPr>
            <a:picLocks noChangeAspect="1"/>
          </p:cNvPicPr>
          <p:nvPr/>
        </p:nvPicPr>
        <p:blipFill>
          <a:blip r:embed="rId3"/>
          <a:stretch>
            <a:fillRect/>
          </a:stretch>
        </p:blipFill>
        <p:spPr>
          <a:xfrm>
            <a:off x="6108396" y="588315"/>
            <a:ext cx="3293127" cy="4483519"/>
          </a:xfrm>
          <a:prstGeom prst="rect">
            <a:avLst/>
          </a:prstGeom>
          <a:ln w="76200">
            <a:solidFill>
              <a:srgbClr val="A5CDCA"/>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37" name="Rectangle 3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9" name="Rectangle 3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7">
            <a:extLst>
              <a:ext uri="{FF2B5EF4-FFF2-40B4-BE49-F238E27FC236}">
                <a16:creationId xmlns:a16="http://schemas.microsoft.com/office/drawing/2014/main" id="{FC948B6F-BDBC-3524-E681-B448B2D0D690}"/>
              </a:ext>
            </a:extLst>
          </p:cNvPr>
          <p:cNvSpPr txBox="1"/>
          <p:nvPr/>
        </p:nvSpPr>
        <p:spPr>
          <a:xfrm>
            <a:off x="593121" y="488950"/>
            <a:ext cx="3151050" cy="5385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700" b="1" i="0" u="none" strike="noStrike" kern="1200" dirty="0">
                <a:solidFill>
                  <a:srgbClr val="FFFFFF"/>
                </a:solidFill>
                <a:effectLst/>
                <a:latin typeface="+mj-lt"/>
                <a:ea typeface="+mj-ea"/>
                <a:cs typeface="+mj-cs"/>
              </a:rPr>
              <a:t>Descriptive Statistics</a:t>
            </a:r>
            <a:endParaRPr lang="en-US" sz="2700" b="0" i="0" u="none" strike="noStrike" kern="1200" dirty="0">
              <a:solidFill>
                <a:srgbClr val="FFFFFF"/>
              </a:solidFill>
              <a:effectLst/>
              <a:latin typeface="+mj-lt"/>
              <a:ea typeface="+mj-ea"/>
              <a:cs typeface="+mj-cs"/>
            </a:endParaRPr>
          </a:p>
        </p:txBody>
      </p:sp>
      <p:sp>
        <p:nvSpPr>
          <p:cNvPr id="24" name="TextBox 23">
            <a:extLst>
              <a:ext uri="{FF2B5EF4-FFF2-40B4-BE49-F238E27FC236}">
                <a16:creationId xmlns:a16="http://schemas.microsoft.com/office/drawing/2014/main" id="{2F50A058-B6C3-3156-3D7F-202337CAFD23}"/>
              </a:ext>
            </a:extLst>
          </p:cNvPr>
          <p:cNvSpPr txBox="1"/>
          <p:nvPr/>
        </p:nvSpPr>
        <p:spPr>
          <a:xfrm>
            <a:off x="311150" y="1469413"/>
            <a:ext cx="3886200" cy="3009154"/>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dirty="0">
                <a:solidFill>
                  <a:schemeClr val="bg1"/>
                </a:solidFill>
              </a:rPr>
              <a:t>Mean BMI: 27.5 | Mean Age: 43.9 | Mean GrimAge: 66.4</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Large variability observed in triglycerides, BMI, and weight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Helped pinpoint which variables had missing values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Guided imputation and transformation strategies</a:t>
            </a:r>
          </a:p>
        </p:txBody>
      </p:sp>
      <p:pic>
        <p:nvPicPr>
          <p:cNvPr id="22" name="Picture 21">
            <a:extLst>
              <a:ext uri="{FF2B5EF4-FFF2-40B4-BE49-F238E27FC236}">
                <a16:creationId xmlns:a16="http://schemas.microsoft.com/office/drawing/2014/main" id="{AAB65E3F-5388-8F14-995D-1A746301072B}"/>
              </a:ext>
            </a:extLst>
          </p:cNvPr>
          <p:cNvPicPr>
            <a:picLocks noChangeAspect="1"/>
          </p:cNvPicPr>
          <p:nvPr/>
        </p:nvPicPr>
        <p:blipFill>
          <a:blip r:embed="rId3"/>
          <a:srcRect l="367"/>
          <a:stretch/>
        </p:blipFill>
        <p:spPr>
          <a:xfrm>
            <a:off x="5110763" y="1056844"/>
            <a:ext cx="4601584" cy="3741011"/>
          </a:xfrm>
          <a:prstGeom prst="rect">
            <a:avLst/>
          </a:prstGeom>
        </p:spPr>
      </p:pic>
      <p:sp>
        <p:nvSpPr>
          <p:cNvPr id="25" name="TextBox 24">
            <a:extLst>
              <a:ext uri="{FF2B5EF4-FFF2-40B4-BE49-F238E27FC236}">
                <a16:creationId xmlns:a16="http://schemas.microsoft.com/office/drawing/2014/main" id="{D1AE4141-2928-219F-3913-31CD0EE37D8B}"/>
              </a:ext>
            </a:extLst>
          </p:cNvPr>
          <p:cNvSpPr txBox="1"/>
          <p:nvPr/>
        </p:nvSpPr>
        <p:spPr>
          <a:xfrm>
            <a:off x="5065522" y="488950"/>
            <a:ext cx="3652538" cy="646331"/>
          </a:xfrm>
          <a:prstGeom prst="rect">
            <a:avLst/>
          </a:prstGeom>
          <a:noFill/>
        </p:spPr>
        <p:txBody>
          <a:bodyPr wrap="none" rtlCol="0">
            <a:spAutoFit/>
          </a:bodyPr>
          <a:lstStyle/>
          <a:p>
            <a:pPr marL="0" marR="0">
              <a:spcBef>
                <a:spcPts val="0"/>
              </a:spcBef>
              <a:spcAft>
                <a:spcPts val="0"/>
              </a:spcAft>
            </a:pPr>
            <a:r>
              <a:rPr lang="en-US" sz="1200" b="1" dirty="0">
                <a:solidFill>
                  <a:schemeClr val="tx1">
                    <a:lumMod val="65000"/>
                    <a:lumOff val="35000"/>
                  </a:schemeClr>
                </a:solidFill>
                <a:effectLst/>
                <a:ea typeface="Times New Roman" panose="02020603050405020304" pitchFamily="18" charset="0"/>
              </a:rPr>
              <a:t>Figure 1</a:t>
            </a:r>
            <a:endParaRPr lang="en-US" sz="1200" dirty="0">
              <a:solidFill>
                <a:schemeClr val="tx1">
                  <a:lumMod val="65000"/>
                  <a:lumOff val="35000"/>
                </a:schemeClr>
              </a:solidFill>
              <a:effectLst/>
              <a:ea typeface="Times New Roman" panose="02020603050405020304" pitchFamily="18" charset="0"/>
            </a:endParaRPr>
          </a:p>
          <a:p>
            <a:pPr marL="0" marR="0">
              <a:spcBef>
                <a:spcPts val="0"/>
              </a:spcBef>
              <a:spcAft>
                <a:spcPts val="0"/>
              </a:spcAft>
            </a:pPr>
            <a:r>
              <a:rPr lang="en-US" sz="1200" i="1" dirty="0">
                <a:solidFill>
                  <a:schemeClr val="tx1">
                    <a:lumMod val="65000"/>
                    <a:lumOff val="35000"/>
                  </a:schemeClr>
                </a:solidFill>
                <a:effectLst/>
                <a:ea typeface="Times New Roman" panose="02020603050405020304" pitchFamily="18" charset="0"/>
              </a:rPr>
              <a:t>Summary Statistics of Numeric Variables in the Dataset.</a:t>
            </a:r>
            <a:endParaRPr lang="en-US" sz="1200" dirty="0">
              <a:solidFill>
                <a:schemeClr val="tx1">
                  <a:lumMod val="65000"/>
                  <a:lumOff val="35000"/>
                </a:schemeClr>
              </a:solidFill>
              <a:effectLst/>
              <a:ea typeface="Times New Roman" panose="02020603050405020304" pitchFamily="18" charset="0"/>
            </a:endParaRPr>
          </a:p>
          <a:p>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1031" name="Rectangle 103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2" name="Rectangle 103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33" name="Rectangle 103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Rectangle 103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7">
            <a:extLst>
              <a:ext uri="{FF2B5EF4-FFF2-40B4-BE49-F238E27FC236}">
                <a16:creationId xmlns:a16="http://schemas.microsoft.com/office/drawing/2014/main" id="{D5E80D65-6D22-E0E9-7466-2257E9EDD2C2}"/>
              </a:ext>
            </a:extLst>
          </p:cNvPr>
          <p:cNvSpPr txBox="1"/>
          <p:nvPr/>
        </p:nvSpPr>
        <p:spPr>
          <a:xfrm>
            <a:off x="622940" y="534035"/>
            <a:ext cx="3151050" cy="836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700" b="1" i="0" u="none" strike="noStrike" kern="1200" dirty="0">
                <a:solidFill>
                  <a:srgbClr val="FFFFFF"/>
                </a:solidFill>
                <a:effectLst/>
                <a:latin typeface="+mj-lt"/>
                <a:ea typeface="+mj-ea"/>
                <a:cs typeface="+mj-cs"/>
              </a:rPr>
              <a:t>Variable Relationships</a:t>
            </a:r>
            <a:endParaRPr lang="en-US" sz="2700" b="0" i="0" u="none" strike="noStrike" kern="1200" dirty="0">
              <a:solidFill>
                <a:srgbClr val="FFFFFF"/>
              </a:solidFill>
              <a:effectLst/>
              <a:latin typeface="+mj-lt"/>
              <a:ea typeface="+mj-ea"/>
              <a:cs typeface="+mj-cs"/>
            </a:endParaRPr>
          </a:p>
        </p:txBody>
      </p:sp>
      <p:sp>
        <p:nvSpPr>
          <p:cNvPr id="11" name="TextBox 10">
            <a:extLst>
              <a:ext uri="{FF2B5EF4-FFF2-40B4-BE49-F238E27FC236}">
                <a16:creationId xmlns:a16="http://schemas.microsoft.com/office/drawing/2014/main" id="{756099C3-E065-EE68-1B8C-77CDDA120D9C}"/>
              </a:ext>
            </a:extLst>
          </p:cNvPr>
          <p:cNvSpPr txBox="1"/>
          <p:nvPr/>
        </p:nvSpPr>
        <p:spPr>
          <a:xfrm>
            <a:off x="389998" y="1708150"/>
            <a:ext cx="3733800" cy="3418794"/>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US" sz="1600" b="1" dirty="0">
                <a:solidFill>
                  <a:schemeClr val="bg1"/>
                </a:solidFill>
              </a:rPr>
              <a:t>GrimAge</a:t>
            </a:r>
            <a:r>
              <a:rPr lang="en-US" sz="1600" dirty="0">
                <a:solidFill>
                  <a:schemeClr val="bg1"/>
                </a:solidFill>
              </a:rPr>
              <a:t> and chronological age show a positive linear relationship.</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Other variables</a:t>
            </a:r>
            <a:r>
              <a:rPr lang="en-US" sz="1600" dirty="0">
                <a:solidFill>
                  <a:schemeClr val="bg1"/>
                </a:solidFill>
              </a:rPr>
              <a:t> (telomere length, CRP, vitamin D) show weak or inconsistent patterns</a:t>
            </a:r>
          </a:p>
          <a:p>
            <a:endParaRPr lang="en-US" sz="1600" dirty="0">
              <a:solidFill>
                <a:schemeClr val="bg1"/>
              </a:solidFill>
            </a:endParaRPr>
          </a:p>
          <a:p>
            <a:pPr marL="285750" indent="-285750" algn="l">
              <a:buFont typeface="Arial" panose="020B0604020202020204" pitchFamily="34" charset="0"/>
              <a:buChar char="•"/>
            </a:pPr>
            <a:r>
              <a:rPr lang="en-US" sz="1600" b="0" i="0" u="none" strike="noStrike" dirty="0">
                <a:solidFill>
                  <a:schemeClr val="bg1"/>
                </a:solidFill>
                <a:effectLst/>
              </a:rPr>
              <a:t>Visual patterns helped guide variable selection for modeling</a:t>
            </a:r>
          </a:p>
          <a:p>
            <a:endParaRPr lang="en-US" sz="1600" dirty="0">
              <a:solidFill>
                <a:schemeClr val="bg1"/>
              </a:solidFill>
            </a:endParaRPr>
          </a:p>
        </p:txBody>
      </p:sp>
      <p:pic>
        <p:nvPicPr>
          <p:cNvPr id="1025" name="Picture 1" descr="A graph of a diagram&#10;&#10;Description automatically generated with medium confidence">
            <a:extLst>
              <a:ext uri="{FF2B5EF4-FFF2-40B4-BE49-F238E27FC236}">
                <a16:creationId xmlns:a16="http://schemas.microsoft.com/office/drawing/2014/main" id="{105EF315-B80C-390E-CBD1-42AE9B1A47C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4446231" y="-6502"/>
            <a:ext cx="5929669" cy="565033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a:extLst>
              <a:ext uri="{FF2B5EF4-FFF2-40B4-BE49-F238E27FC236}">
                <a16:creationId xmlns:a16="http://schemas.microsoft.com/office/drawing/2014/main" id="{7DDC6A6D-DB98-C81D-36AA-01ED5ED1045F}"/>
              </a:ext>
            </a:extLst>
          </p:cNvPr>
          <p:cNvSpPr>
            <a:spLocks noChangeArrowheads="1"/>
          </p:cNvSpPr>
          <p:nvPr/>
        </p:nvSpPr>
        <p:spPr bwMode="auto">
          <a:xfrm>
            <a:off x="0" y="0"/>
            <a:ext cx="10375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TextBox 13">
            <a:extLst>
              <a:ext uri="{FF2B5EF4-FFF2-40B4-BE49-F238E27FC236}">
                <a16:creationId xmlns:a16="http://schemas.microsoft.com/office/drawing/2014/main" id="{3D00B981-680C-238B-DA1E-73D696D2A548}"/>
              </a:ext>
            </a:extLst>
          </p:cNvPr>
          <p:cNvSpPr txBox="1"/>
          <p:nvPr/>
        </p:nvSpPr>
        <p:spPr>
          <a:xfrm>
            <a:off x="6635750" y="210869"/>
            <a:ext cx="3463833" cy="646331"/>
          </a:xfrm>
          <a:prstGeom prst="rect">
            <a:avLst/>
          </a:prstGeom>
          <a:noFill/>
        </p:spPr>
        <p:txBody>
          <a:bodyPr wrap="none" rtlCol="0">
            <a:spAutoFit/>
          </a:bodyPr>
          <a:lstStyle/>
          <a:p>
            <a:pPr marL="0" marR="0">
              <a:spcBef>
                <a:spcPts val="0"/>
              </a:spcBef>
              <a:spcAft>
                <a:spcPts val="0"/>
              </a:spcAft>
            </a:pPr>
            <a:r>
              <a:rPr lang="en-US" sz="1200" b="1" dirty="0">
                <a:solidFill>
                  <a:schemeClr val="tx1">
                    <a:lumMod val="65000"/>
                    <a:lumOff val="35000"/>
                  </a:schemeClr>
                </a:solidFill>
                <a:effectLst/>
                <a:ea typeface="Times New Roman" panose="02020603050405020304" pitchFamily="18" charset="0"/>
              </a:rPr>
              <a:t>Figure 2</a:t>
            </a:r>
            <a:endParaRPr lang="en-US" sz="1200" dirty="0">
              <a:solidFill>
                <a:schemeClr val="tx1">
                  <a:lumMod val="65000"/>
                  <a:lumOff val="35000"/>
                </a:schemeClr>
              </a:solidFill>
              <a:effectLst/>
              <a:ea typeface="Times New Roman" panose="02020603050405020304" pitchFamily="18" charset="0"/>
            </a:endParaRPr>
          </a:p>
          <a:p>
            <a:pPr marL="0" marR="0">
              <a:spcBef>
                <a:spcPts val="0"/>
              </a:spcBef>
              <a:spcAft>
                <a:spcPts val="0"/>
              </a:spcAft>
            </a:pPr>
            <a:r>
              <a:rPr lang="en-US" sz="1200" i="1" dirty="0">
                <a:solidFill>
                  <a:schemeClr val="tx1">
                    <a:lumMod val="65000"/>
                    <a:lumOff val="35000"/>
                  </a:schemeClr>
                </a:solidFill>
                <a:effectLst/>
                <a:ea typeface="Times New Roman" panose="02020603050405020304" pitchFamily="18" charset="0"/>
              </a:rPr>
              <a:t>Pair plot of Key Variables Related to Biological Age.</a:t>
            </a:r>
            <a:endParaRPr lang="en-US" sz="1200" dirty="0">
              <a:solidFill>
                <a:schemeClr val="tx1">
                  <a:lumMod val="65000"/>
                  <a:lumOff val="35000"/>
                </a:schemeClr>
              </a:solidFill>
              <a:effectLst/>
              <a:ea typeface="Times New Roman" panose="02020603050405020304" pitchFamily="18" charset="0"/>
            </a:endParaRPr>
          </a:p>
          <a:p>
            <a:endParaRPr lang="en-US" sz="1200" dirty="0">
              <a:solidFill>
                <a:schemeClr val="tx1">
                  <a:lumMod val="65000"/>
                  <a:lumOff val="3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a:t>
            </a:r>
            <a:r>
              <a:rPr lang="en-US" sz="4100" b="1" dirty="0">
                <a:solidFill>
                  <a:schemeClr val="bg1"/>
                </a:solidFill>
                <a:latin typeface="+mj-lt"/>
                <a:ea typeface="+mj-ea"/>
                <a:cs typeface="+mj-cs"/>
              </a:rPr>
              <a:t>1</a:t>
            </a:r>
            <a:endParaRPr lang="en-US" sz="4100" b="0" i="0" u="none" strike="noStrike" kern="1200" dirty="0">
              <a:solidFill>
                <a:schemeClr val="bg1"/>
              </a:solidFill>
              <a:effectLst/>
              <a:latin typeface="+mj-lt"/>
              <a:ea typeface="+mj-ea"/>
              <a:cs typeface="+mj-cs"/>
            </a:endParaRPr>
          </a:p>
        </p:txBody>
      </p:sp>
      <p:sp>
        <p:nvSpPr>
          <p:cNvPr id="12" name="TextBox 11">
            <a:extLst>
              <a:ext uri="{FF2B5EF4-FFF2-40B4-BE49-F238E27FC236}">
                <a16:creationId xmlns:a16="http://schemas.microsoft.com/office/drawing/2014/main" id="{A485F754-30FB-F3A6-B095-D8BB6E68FC02}"/>
              </a:ext>
            </a:extLst>
          </p:cNvPr>
          <p:cNvSpPr txBox="1"/>
          <p:nvPr/>
        </p:nvSpPr>
        <p:spPr>
          <a:xfrm>
            <a:off x="506845" y="615713"/>
            <a:ext cx="9514143" cy="815608"/>
          </a:xfrm>
          <a:prstGeom prst="rect">
            <a:avLst/>
          </a:prstGeom>
          <a:noFill/>
        </p:spPr>
        <p:txBody>
          <a:bodyPr wrap="none" rtlCol="0">
            <a:spAutoFit/>
          </a:bodyPr>
          <a:lstStyle/>
          <a:p>
            <a:pPr>
              <a:spcAft>
                <a:spcPts val="60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Can specific biomarkers (e.g., telomere length, cholesterol, glucose, insulin) estimate biological age?</a:t>
            </a:r>
          </a:p>
          <a:p>
            <a:pPr>
              <a:spcAft>
                <a:spcPts val="600"/>
              </a:spcAft>
            </a:pP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45BAB12F-1FE0-E48A-2F84-12A9EED027F2}"/>
              </a:ext>
            </a:extLst>
          </p:cNvPr>
          <p:cNvPicPr>
            <a:picLocks noChangeAspect="1"/>
          </p:cNvPicPr>
          <p:nvPr/>
        </p:nvPicPr>
        <p:blipFill>
          <a:blip r:embed="rId4"/>
          <a:stretch>
            <a:fillRect/>
          </a:stretch>
        </p:blipFill>
        <p:spPr>
          <a:xfrm>
            <a:off x="5670267" y="1295759"/>
            <a:ext cx="4364853" cy="3933164"/>
          </a:xfrm>
          <a:prstGeom prst="rect">
            <a:avLst/>
          </a:prstGeom>
        </p:spPr>
      </p:pic>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2615096"/>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3B3E5AB-A3A1-C630-043E-D5FCA67A28D5}"/>
              </a:ext>
            </a:extLst>
          </p:cNvPr>
          <p:cNvSpPr txBox="1"/>
          <p:nvPr/>
        </p:nvSpPr>
        <p:spPr>
          <a:xfrm>
            <a:off x="5665674" y="5201159"/>
            <a:ext cx="5187696" cy="461665"/>
          </a:xfrm>
          <a:prstGeom prst="rect">
            <a:avLst/>
          </a:prstGeom>
          <a:noFill/>
        </p:spPr>
        <p:txBody>
          <a:bodyPr wrap="square">
            <a:spAutoFit/>
          </a:bodyPr>
          <a:lstStyle/>
          <a:p>
            <a:pPr marL="0" marR="0">
              <a:spcBef>
                <a:spcPts val="0"/>
              </a:spcBef>
              <a:spcAft>
                <a:spcPts val="0"/>
              </a:spcAft>
            </a:pPr>
            <a:r>
              <a:rPr lang="en-US" sz="1200" b="1" dirty="0">
                <a:solidFill>
                  <a:schemeClr val="bg1"/>
                </a:solidFill>
                <a:effectLst/>
                <a:ea typeface="Times New Roman" panose="02020603050405020304" pitchFamily="18" charset="0"/>
              </a:rPr>
              <a:t>Figure 3</a:t>
            </a:r>
            <a:endParaRPr lang="en-US" sz="1200" dirty="0">
              <a:solidFill>
                <a:schemeClr val="bg1"/>
              </a:solidFill>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1: Biomarkers only.</a:t>
            </a:r>
            <a:endParaRPr lang="en-US" sz="1200" dirty="0">
              <a:effectLst/>
              <a:ea typeface="Times New Roman" panose="02020603050405020304" pitchFamily="18" charset="0"/>
            </a:endParaRPr>
          </a:p>
        </p:txBody>
      </p:sp>
    </p:spTree>
    <p:extLst>
      <p:ext uri="{BB962C8B-B14F-4D97-AF65-F5344CB8AC3E}">
        <p14:creationId xmlns:p14="http://schemas.microsoft.com/office/powerpoint/2010/main" val="75522536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2</a:t>
            </a:r>
            <a:endParaRPr lang="en-US" sz="4100" b="0" i="0" u="none" strike="noStrike" kern="1200" dirty="0">
              <a:solidFill>
                <a:schemeClr val="bg1"/>
              </a:solidFill>
              <a:effectLst/>
              <a:latin typeface="+mj-lt"/>
              <a:ea typeface="+mj-ea"/>
              <a:cs typeface="+mj-cs"/>
            </a:endParaRPr>
          </a:p>
        </p:txBody>
      </p:sp>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1666167855"/>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18A5215-9DBE-0F34-3776-2BB8D456ACDE}"/>
              </a:ext>
            </a:extLst>
          </p:cNvPr>
          <p:cNvSpPr txBox="1"/>
          <p:nvPr/>
        </p:nvSpPr>
        <p:spPr>
          <a:xfrm>
            <a:off x="548663" y="651298"/>
            <a:ext cx="8840305" cy="369332"/>
          </a:xfrm>
          <a:prstGeom prst="rect">
            <a:avLst/>
          </a:prstGeom>
          <a:noFill/>
        </p:spPr>
        <p:txBody>
          <a:bodyPr wrap="none" rtlCol="0">
            <a:spAutoFit/>
          </a:bodyPr>
          <a:lstStyle/>
          <a:p>
            <a:pPr>
              <a:spcAft>
                <a:spcPts val="600"/>
              </a:spcAft>
            </a:pPr>
            <a:r>
              <a:rPr lang="en-US" sz="1800" dirty="0">
                <a:solidFill>
                  <a:schemeClr val="bg1"/>
                </a:solidFill>
                <a:effectLst/>
                <a:ea typeface="Times New Roman" panose="02020603050405020304" pitchFamily="18" charset="0"/>
                <a:cs typeface="Times New Roman" panose="02020603050405020304" pitchFamily="18" charset="0"/>
              </a:rPr>
              <a:t>Do lifestyle factors, such as physical activity, add predictive value beyond biomarkers alone?</a:t>
            </a:r>
            <a:r>
              <a:rPr lang="en-US" dirty="0">
                <a:solidFill>
                  <a:schemeClr val="bg1"/>
                </a:solidFill>
                <a:effectLst/>
                <a:cs typeface="Times New Roman" panose="02020603050405020304" pitchFamily="18" charset="0"/>
              </a:rPr>
              <a:t> </a:t>
            </a:r>
            <a:endParaRPr lang="en-US" sz="2400" b="1" dirty="0">
              <a:solidFill>
                <a:schemeClr val="bg1"/>
              </a:solidFill>
              <a:cs typeface="Times New Roman" panose="02020603050405020304" pitchFamily="18" charset="0"/>
            </a:endParaRPr>
          </a:p>
        </p:txBody>
      </p:sp>
      <p:pic>
        <p:nvPicPr>
          <p:cNvPr id="3" name="Picture 2">
            <a:extLst>
              <a:ext uri="{FF2B5EF4-FFF2-40B4-BE49-F238E27FC236}">
                <a16:creationId xmlns:a16="http://schemas.microsoft.com/office/drawing/2014/main" id="{F150C022-BAE9-379A-981D-F9C83FC09C8C}"/>
              </a:ext>
            </a:extLst>
          </p:cNvPr>
          <p:cNvPicPr>
            <a:picLocks noChangeAspect="1"/>
          </p:cNvPicPr>
          <p:nvPr/>
        </p:nvPicPr>
        <p:blipFill>
          <a:blip r:embed="rId9"/>
          <a:stretch>
            <a:fillRect/>
          </a:stretch>
        </p:blipFill>
        <p:spPr>
          <a:xfrm>
            <a:off x="5549359" y="1337728"/>
            <a:ext cx="4660465" cy="3968095"/>
          </a:xfrm>
          <a:prstGeom prst="rect">
            <a:avLst/>
          </a:prstGeom>
        </p:spPr>
      </p:pic>
      <p:sp>
        <p:nvSpPr>
          <p:cNvPr id="5" name="TextBox 4">
            <a:extLst>
              <a:ext uri="{FF2B5EF4-FFF2-40B4-BE49-F238E27FC236}">
                <a16:creationId xmlns:a16="http://schemas.microsoft.com/office/drawing/2014/main" id="{1CC813A7-E1AF-443E-6048-B9C113EA72C7}"/>
              </a:ext>
            </a:extLst>
          </p:cNvPr>
          <p:cNvSpPr txBox="1"/>
          <p:nvPr/>
        </p:nvSpPr>
        <p:spPr>
          <a:xfrm>
            <a:off x="5478687" y="5299755"/>
            <a:ext cx="5095944" cy="646331"/>
          </a:xfrm>
          <a:prstGeom prst="rect">
            <a:avLst/>
          </a:prstGeom>
          <a:noFill/>
        </p:spPr>
        <p:txBody>
          <a:bodyPr wrap="square" rtlCol="0">
            <a:spAutoFit/>
          </a:bodyPr>
          <a:lstStyle/>
          <a:p>
            <a:pPr marL="0" marR="0">
              <a:spcBef>
                <a:spcPts val="0"/>
              </a:spcBef>
              <a:spcAft>
                <a:spcPts val="0"/>
              </a:spcAft>
            </a:pPr>
            <a:r>
              <a:rPr lang="en-US" sz="1200" b="1" dirty="0">
                <a:solidFill>
                  <a:srgbClr val="000000"/>
                </a:solidFill>
                <a:effectLst/>
                <a:ea typeface="Times New Roman" panose="02020603050405020304" pitchFamily="18" charset="0"/>
              </a:rPr>
              <a:t>Figure 4</a:t>
            </a:r>
            <a:endParaRPr lang="en-US" sz="1200" dirty="0">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2: Biomarkers plus lifestyle factors.</a:t>
            </a:r>
            <a:endParaRPr lang="en-US" sz="1200" dirty="0">
              <a:effectLst/>
              <a:ea typeface="Times New Roman" panose="02020603050405020304" pitchFamily="18" charset="0"/>
            </a:endParaRPr>
          </a:p>
          <a:p>
            <a:endParaRPr lang="en-US" sz="1200" dirty="0"/>
          </a:p>
        </p:txBody>
      </p:sp>
    </p:spTree>
    <p:extLst>
      <p:ext uri="{BB962C8B-B14F-4D97-AF65-F5344CB8AC3E}">
        <p14:creationId xmlns:p14="http://schemas.microsoft.com/office/powerpoint/2010/main" val="359152161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167" y="608323"/>
            <a:ext cx="304800" cy="365750"/>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1793"/>
            <a:ext cx="10253971" cy="3494471"/>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2336" y="785310"/>
            <a:ext cx="466916"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1614" y="5031319"/>
            <a:ext cx="1097756"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extBox 7">
            <a:extLst>
              <a:ext uri="{FF2B5EF4-FFF2-40B4-BE49-F238E27FC236}">
                <a16:creationId xmlns:a16="http://schemas.microsoft.com/office/drawing/2014/main" id="{8E63C1F5-B88C-24AD-C2C3-84AEA6714623}"/>
              </a:ext>
            </a:extLst>
          </p:cNvPr>
          <p:cNvSpPr txBox="1"/>
          <p:nvPr/>
        </p:nvSpPr>
        <p:spPr>
          <a:xfrm>
            <a:off x="520977" y="189365"/>
            <a:ext cx="9514143" cy="435045"/>
          </a:xfrm>
          <a:prstGeom prst="rect">
            <a:avLst/>
          </a:prstGeom>
          <a:noFill/>
        </p:spPr>
        <p:txBody>
          <a:bodyPr vert="horz" lIns="91440" tIns="45720" rIns="91440" bIns="45720" rtlCol="0" anchor="ctr">
            <a:normAutofit fontScale="70000" lnSpcReduction="20000"/>
          </a:bodyPr>
          <a:lstStyle/>
          <a:p>
            <a:pPr>
              <a:lnSpc>
                <a:spcPct val="90000"/>
              </a:lnSpc>
              <a:spcBef>
                <a:spcPct val="0"/>
              </a:spcBef>
              <a:spcAft>
                <a:spcPts val="600"/>
              </a:spcAft>
            </a:pPr>
            <a:r>
              <a:rPr lang="en-US" sz="4100" b="1" kern="1200" dirty="0">
                <a:solidFill>
                  <a:schemeClr val="bg1"/>
                </a:solidFill>
                <a:latin typeface="+mj-lt"/>
                <a:ea typeface="+mj-ea"/>
                <a:cs typeface="+mj-cs"/>
              </a:rPr>
              <a:t>Multiple Linear Regression Results – Research Question 3</a:t>
            </a:r>
            <a:endParaRPr lang="en-US" sz="4100" b="0" i="0" u="none" strike="noStrike" kern="1200" dirty="0">
              <a:solidFill>
                <a:schemeClr val="bg1"/>
              </a:solidFill>
              <a:effectLst/>
              <a:latin typeface="+mj-lt"/>
              <a:ea typeface="+mj-ea"/>
              <a:cs typeface="+mj-cs"/>
            </a:endParaRPr>
          </a:p>
        </p:txBody>
      </p:sp>
      <p:graphicFrame>
        <p:nvGraphicFramePr>
          <p:cNvPr id="53" name="TextBox 2">
            <a:extLst>
              <a:ext uri="{FF2B5EF4-FFF2-40B4-BE49-F238E27FC236}">
                <a16:creationId xmlns:a16="http://schemas.microsoft.com/office/drawing/2014/main" id="{002051AC-E956-94CE-B18A-95857AF1D137}"/>
              </a:ext>
            </a:extLst>
          </p:cNvPr>
          <p:cNvGraphicFramePr/>
          <p:nvPr>
            <p:extLst>
              <p:ext uri="{D42A27DB-BD31-4B8C-83A1-F6EECF244321}">
                <p14:modId xmlns:p14="http://schemas.microsoft.com/office/powerpoint/2010/main" val="184608520"/>
              </p:ext>
            </p:extLst>
          </p:nvPr>
        </p:nvGraphicFramePr>
        <p:xfrm>
          <a:off x="196224" y="1168895"/>
          <a:ext cx="5286449"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18A5215-9DBE-0F34-3776-2BB8D456ACDE}"/>
              </a:ext>
            </a:extLst>
          </p:cNvPr>
          <p:cNvSpPr txBox="1"/>
          <p:nvPr/>
        </p:nvSpPr>
        <p:spPr>
          <a:xfrm>
            <a:off x="549560" y="536965"/>
            <a:ext cx="8418854" cy="1015663"/>
          </a:xfrm>
          <a:prstGeom prst="rect">
            <a:avLst/>
          </a:prstGeom>
          <a:noFill/>
        </p:spPr>
        <p:txBody>
          <a:bodyPr wrap="square" rtlCol="0">
            <a:spAutoFit/>
          </a:bodyPr>
          <a:lstStyle/>
          <a:p>
            <a:pPr marL="0" marR="0">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Is the mean difference between biological and chronological age greater among individuals with poor health indicators?</a:t>
            </a:r>
            <a:endParaRPr lang="en-US" sz="1800" dirty="0">
              <a:effectLst/>
              <a:latin typeface="Times New Roman" panose="02020603050405020304" pitchFamily="18" charset="0"/>
              <a:ea typeface="Times New Roman" panose="02020603050405020304" pitchFamily="18" charset="0"/>
            </a:endParaRPr>
          </a:p>
          <a:p>
            <a:pPr>
              <a:spcAft>
                <a:spcPts val="600"/>
              </a:spcAft>
            </a:pP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56F660-9AB7-A9C5-E0F3-BC450FDDFA30}"/>
              </a:ext>
            </a:extLst>
          </p:cNvPr>
          <p:cNvPicPr>
            <a:picLocks noChangeAspect="1"/>
          </p:cNvPicPr>
          <p:nvPr/>
        </p:nvPicPr>
        <p:blipFill>
          <a:blip r:embed="rId9"/>
          <a:stretch>
            <a:fillRect/>
          </a:stretch>
        </p:blipFill>
        <p:spPr>
          <a:xfrm>
            <a:off x="5572252" y="1168895"/>
            <a:ext cx="4703876" cy="4073472"/>
          </a:xfrm>
          <a:prstGeom prst="rect">
            <a:avLst/>
          </a:prstGeom>
        </p:spPr>
      </p:pic>
      <p:sp>
        <p:nvSpPr>
          <p:cNvPr id="6" name="TextBox 5">
            <a:extLst>
              <a:ext uri="{FF2B5EF4-FFF2-40B4-BE49-F238E27FC236}">
                <a16:creationId xmlns:a16="http://schemas.microsoft.com/office/drawing/2014/main" id="{0EE8B3DD-A8BD-95EA-D8B7-4D48BBA6919A}"/>
              </a:ext>
            </a:extLst>
          </p:cNvPr>
          <p:cNvSpPr txBox="1"/>
          <p:nvPr/>
        </p:nvSpPr>
        <p:spPr>
          <a:xfrm>
            <a:off x="5572252" y="5212521"/>
            <a:ext cx="4898195" cy="923330"/>
          </a:xfrm>
          <a:prstGeom prst="rect">
            <a:avLst/>
          </a:prstGeom>
          <a:noFill/>
        </p:spPr>
        <p:txBody>
          <a:bodyPr wrap="square" rtlCol="0">
            <a:spAutoFit/>
          </a:bodyPr>
          <a:lstStyle/>
          <a:p>
            <a:pPr marL="0" marR="0">
              <a:spcBef>
                <a:spcPts val="0"/>
              </a:spcBef>
              <a:spcAft>
                <a:spcPts val="0"/>
              </a:spcAft>
            </a:pPr>
            <a:r>
              <a:rPr lang="en-US" sz="1200" b="1" dirty="0">
                <a:solidFill>
                  <a:srgbClr val="000000"/>
                </a:solidFill>
                <a:effectLst/>
                <a:ea typeface="Times New Roman" panose="02020603050405020304" pitchFamily="18" charset="0"/>
              </a:rPr>
              <a:t>Figure 5</a:t>
            </a:r>
            <a:endParaRPr lang="en-US" sz="1200" dirty="0">
              <a:effectLst/>
              <a:ea typeface="Times New Roman" panose="02020603050405020304" pitchFamily="18" charset="0"/>
            </a:endParaRPr>
          </a:p>
          <a:p>
            <a:pPr marL="0" marR="0">
              <a:spcBef>
                <a:spcPts val="0"/>
              </a:spcBef>
              <a:spcAft>
                <a:spcPts val="0"/>
              </a:spcAft>
            </a:pPr>
            <a:r>
              <a:rPr lang="en-US" sz="1200" i="1" dirty="0">
                <a:solidFill>
                  <a:srgbClr val="000000"/>
                </a:solidFill>
                <a:effectLst/>
                <a:ea typeface="Times New Roman" panose="02020603050405020304" pitchFamily="18" charset="0"/>
              </a:rPr>
              <a:t>Regression results for Research Question 3: Full model with biomarkers, lifestyle, and health indicators.</a:t>
            </a:r>
            <a:endParaRPr lang="en-US" sz="12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31700117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4"/>
          <a:srcRect l="50000" r="50000"/>
          <a:stretch>
            <a:fillRect/>
          </a:stretch>
        </p:blipFill>
        <p:spPr>
          <a:xfrm>
            <a:off x="723900" y="1270000"/>
            <a:ext cx="0" cy="4381500"/>
          </a:xfrm>
          <a:prstGeom prst="rect">
            <a:avLst/>
          </a:prstGeom>
        </p:spPr>
      </p:pic>
      <p:pic>
        <p:nvPicPr>
          <p:cNvPr id="7" name="Picture 7"/>
          <p:cNvPicPr>
            <a:picLocks noChangeAspect="1"/>
          </p:cNvPicPr>
          <p:nvPr/>
        </p:nvPicPr>
        <p:blipFill>
          <a:blip r:embed="rId5"/>
          <a:srcRect l="50000" r="50000"/>
          <a:stretch>
            <a:fillRect/>
          </a:stretch>
        </p:blipFill>
        <p:spPr>
          <a:xfrm>
            <a:off x="3975100" y="1320800"/>
            <a:ext cx="0" cy="4330700"/>
          </a:xfrm>
          <a:prstGeom prst="rect">
            <a:avLst/>
          </a:prstGeom>
        </p:spPr>
      </p:pic>
      <p:pic>
        <p:nvPicPr>
          <p:cNvPr id="8" name="Picture 8"/>
          <p:cNvPicPr>
            <a:picLocks noChangeAspect="1"/>
          </p:cNvPicPr>
          <p:nvPr/>
        </p:nvPicPr>
        <p:blipFill>
          <a:blip r:embed="rId6"/>
          <a:srcRect l="50000" r="50000"/>
          <a:stretch>
            <a:fillRect/>
          </a:stretch>
        </p:blipFill>
        <p:spPr>
          <a:xfrm>
            <a:off x="7226300" y="1320800"/>
            <a:ext cx="0" cy="4330700"/>
          </a:xfrm>
          <a:prstGeom prst="rect">
            <a:avLst/>
          </a:prstGeom>
        </p:spPr>
      </p:pic>
      <p:sp>
        <p:nvSpPr>
          <p:cNvPr id="20" name="TextBox 7">
            <a:extLst>
              <a:ext uri="{FF2B5EF4-FFF2-40B4-BE49-F238E27FC236}">
                <a16:creationId xmlns:a16="http://schemas.microsoft.com/office/drawing/2014/main" id="{02850493-4B10-F307-139C-567A544C2F2F}"/>
              </a:ext>
            </a:extLst>
          </p:cNvPr>
          <p:cNvSpPr txBox="1"/>
          <p:nvPr/>
        </p:nvSpPr>
        <p:spPr>
          <a:xfrm>
            <a:off x="920750" y="203200"/>
            <a:ext cx="8762992"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Times New Roman" panose="02020603050405020304" pitchFamily="18" charset="0"/>
                <a:cs typeface="Times New Roman" panose="02020603050405020304" pitchFamily="18" charset="0"/>
              </a:rPr>
              <a:t>Linear Regression vs. Machine Learning Models</a:t>
            </a: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25" name="Picture 24" descr="A screenshot of a computer&#10;&#10;Description automatically generated">
            <a:extLst>
              <a:ext uri="{FF2B5EF4-FFF2-40B4-BE49-F238E27FC236}">
                <a16:creationId xmlns:a16="http://schemas.microsoft.com/office/drawing/2014/main" id="{60F9460A-0FAD-B1CB-602D-90A52B523A1B}"/>
              </a:ext>
            </a:extLst>
          </p:cNvPr>
          <p:cNvPicPr>
            <a:picLocks noChangeAspect="1"/>
          </p:cNvPicPr>
          <p:nvPr/>
        </p:nvPicPr>
        <p:blipFill>
          <a:blip r:embed="rId7"/>
          <a:stretch>
            <a:fillRect/>
          </a:stretch>
        </p:blipFill>
        <p:spPr>
          <a:xfrm>
            <a:off x="6407150" y="641350"/>
            <a:ext cx="2743200" cy="1980867"/>
          </a:xfrm>
          <a:prstGeom prst="rect">
            <a:avLst/>
          </a:prstGeom>
        </p:spPr>
      </p:pic>
      <p:pic>
        <p:nvPicPr>
          <p:cNvPr id="26" name="Picture 25" descr="A graph with a red line&#10;&#10;Description automatically generated">
            <a:extLst>
              <a:ext uri="{FF2B5EF4-FFF2-40B4-BE49-F238E27FC236}">
                <a16:creationId xmlns:a16="http://schemas.microsoft.com/office/drawing/2014/main" id="{13FA265D-6D06-0123-9428-8AE313E89AF4}"/>
              </a:ext>
            </a:extLst>
          </p:cNvPr>
          <p:cNvPicPr>
            <a:picLocks noChangeAspect="1"/>
          </p:cNvPicPr>
          <p:nvPr/>
        </p:nvPicPr>
        <p:blipFill>
          <a:blip r:embed="rId8"/>
          <a:stretch>
            <a:fillRect/>
          </a:stretch>
        </p:blipFill>
        <p:spPr>
          <a:xfrm>
            <a:off x="5410984" y="2791425"/>
            <a:ext cx="4696259" cy="2860075"/>
          </a:xfrm>
          <a:prstGeom prst="rect">
            <a:avLst/>
          </a:prstGeom>
        </p:spPr>
      </p:pic>
      <p:graphicFrame>
        <p:nvGraphicFramePr>
          <p:cNvPr id="28" name="TextBox 22">
            <a:extLst>
              <a:ext uri="{FF2B5EF4-FFF2-40B4-BE49-F238E27FC236}">
                <a16:creationId xmlns:a16="http://schemas.microsoft.com/office/drawing/2014/main" id="{48C65F16-EF5A-B4B5-D5B3-E0B497534099}"/>
              </a:ext>
            </a:extLst>
          </p:cNvPr>
          <p:cNvGraphicFramePr/>
          <p:nvPr>
            <p:extLst>
              <p:ext uri="{D42A27DB-BD31-4B8C-83A1-F6EECF244321}">
                <p14:modId xmlns:p14="http://schemas.microsoft.com/office/powerpoint/2010/main" val="3903683353"/>
              </p:ext>
            </p:extLst>
          </p:nvPr>
        </p:nvGraphicFramePr>
        <p:xfrm>
          <a:off x="247575" y="776392"/>
          <a:ext cx="4913197" cy="4741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TextBox 26">
            <a:extLst>
              <a:ext uri="{FF2B5EF4-FFF2-40B4-BE49-F238E27FC236}">
                <a16:creationId xmlns:a16="http://schemas.microsoft.com/office/drawing/2014/main" id="{B3377F30-6FBB-91E3-97F4-8F93C1881DE7}"/>
              </a:ext>
            </a:extLst>
          </p:cNvPr>
          <p:cNvSpPr txBox="1"/>
          <p:nvPr/>
        </p:nvSpPr>
        <p:spPr>
          <a:xfrm>
            <a:off x="5404381" y="858055"/>
            <a:ext cx="1033526" cy="1615827"/>
          </a:xfrm>
          <a:prstGeom prst="rect">
            <a:avLst/>
          </a:prstGeom>
          <a:noFill/>
        </p:spPr>
        <p:txBody>
          <a:bodyPr wrap="square" rtlCol="0">
            <a:spAutoFit/>
          </a:bodyPr>
          <a:lstStyle/>
          <a:p>
            <a:pPr marL="0" marR="0">
              <a:spcBef>
                <a:spcPts val="0"/>
              </a:spcBef>
              <a:spcAft>
                <a:spcPts val="0"/>
              </a:spcAft>
            </a:pPr>
            <a:r>
              <a:rPr lang="en-US" sz="1100" b="1" dirty="0">
                <a:solidFill>
                  <a:srgbClr val="000000"/>
                </a:solidFill>
                <a:effectLst/>
                <a:ea typeface="Times New Roman" panose="02020603050405020304" pitchFamily="18" charset="0"/>
              </a:rPr>
              <a:t>Figure 6</a:t>
            </a:r>
            <a:endParaRPr lang="en-US" sz="1100" dirty="0">
              <a:effectLst/>
              <a:ea typeface="Times New Roman" panose="02020603050405020304" pitchFamily="18" charset="0"/>
            </a:endParaRPr>
          </a:p>
          <a:p>
            <a:pPr marL="0" marR="0">
              <a:spcBef>
                <a:spcPts val="0"/>
              </a:spcBef>
              <a:spcAft>
                <a:spcPts val="0"/>
              </a:spcAft>
            </a:pPr>
            <a:r>
              <a:rPr lang="en-US" sz="1100" i="1" dirty="0">
                <a:solidFill>
                  <a:srgbClr val="000000"/>
                </a:solidFill>
                <a:effectLst/>
                <a:ea typeface="Times New Roman" panose="02020603050405020304" pitchFamily="18" charset="0"/>
              </a:rPr>
              <a:t>Random Forest Model Results: R² Score, RMSE, MAE, and Top 10 Feature Importance.</a:t>
            </a:r>
            <a:endParaRPr lang="en-US" sz="1100" dirty="0">
              <a:effectLst/>
              <a:ea typeface="Times New Roman" panose="02020603050405020304" pitchFamily="18" charset="0"/>
            </a:endParaRPr>
          </a:p>
          <a:p>
            <a:endParaRPr lang="en-US" sz="1100" dirty="0"/>
          </a:p>
        </p:txBody>
      </p:sp>
      <p:sp>
        <p:nvSpPr>
          <p:cNvPr id="29" name="TextBox 28">
            <a:extLst>
              <a:ext uri="{FF2B5EF4-FFF2-40B4-BE49-F238E27FC236}">
                <a16:creationId xmlns:a16="http://schemas.microsoft.com/office/drawing/2014/main" id="{92E417C8-1872-1C31-B953-DB18D827D33C}"/>
              </a:ext>
            </a:extLst>
          </p:cNvPr>
          <p:cNvSpPr txBox="1"/>
          <p:nvPr/>
        </p:nvSpPr>
        <p:spPr>
          <a:xfrm>
            <a:off x="5637351" y="2870780"/>
            <a:ext cx="2013693" cy="430887"/>
          </a:xfrm>
          <a:prstGeom prst="rect">
            <a:avLst/>
          </a:prstGeom>
          <a:noFill/>
        </p:spPr>
        <p:txBody>
          <a:bodyPr wrap="none" rtlCol="0">
            <a:spAutoFit/>
          </a:bodyPr>
          <a:lstStyle/>
          <a:p>
            <a:pPr marL="0" marR="0">
              <a:spcBef>
                <a:spcPts val="0"/>
              </a:spcBef>
              <a:spcAft>
                <a:spcPts val="0"/>
              </a:spcAft>
            </a:pPr>
            <a:r>
              <a:rPr lang="en-US" sz="1100" b="1" dirty="0">
                <a:solidFill>
                  <a:srgbClr val="000000"/>
                </a:solidFill>
                <a:effectLst/>
                <a:ea typeface="Times New Roman" panose="02020603050405020304" pitchFamily="18" charset="0"/>
              </a:rPr>
              <a:t>Figure 7</a:t>
            </a:r>
            <a:endParaRPr lang="en-US" sz="1100" dirty="0">
              <a:effectLst/>
              <a:ea typeface="Times New Roman" panose="02020603050405020304" pitchFamily="18" charset="0"/>
            </a:endParaRPr>
          </a:p>
          <a:p>
            <a:r>
              <a:rPr lang="en-US" sz="1100" i="1" dirty="0">
                <a:solidFill>
                  <a:srgbClr val="000000"/>
                </a:solidFill>
                <a:effectLst/>
                <a:ea typeface="Times New Roman" panose="02020603050405020304" pitchFamily="18" charset="0"/>
              </a:rPr>
              <a:t>Model performance comparison</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54" y="0"/>
            <a:ext cx="4436706" cy="5876067"/>
            <a:chOff x="-19217" y="-1"/>
            <a:chExt cx="5213267" cy="6883030"/>
          </a:xfrm>
        </p:grpSpPr>
        <p:sp>
          <p:nvSpPr>
            <p:cNvPr id="37" name="Rectangle 3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9" name="Rectangle 3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7">
            <a:extLst>
              <a:ext uri="{FF2B5EF4-FFF2-40B4-BE49-F238E27FC236}">
                <a16:creationId xmlns:a16="http://schemas.microsoft.com/office/drawing/2014/main" id="{47F2213C-8AE7-5E90-394B-0CD109298F53}"/>
              </a:ext>
            </a:extLst>
          </p:cNvPr>
          <p:cNvSpPr txBox="1"/>
          <p:nvPr/>
        </p:nvSpPr>
        <p:spPr>
          <a:xfrm>
            <a:off x="522531" y="2315970"/>
            <a:ext cx="2724496" cy="609601"/>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b="1" i="0" u="none" strike="noStrike" kern="1200" dirty="0">
                <a:solidFill>
                  <a:srgbClr val="FFFFFF"/>
                </a:solidFill>
                <a:effectLst/>
                <a:latin typeface="+mj-lt"/>
                <a:ea typeface="+mj-ea"/>
                <a:cs typeface="+mj-cs"/>
              </a:rPr>
              <a:t>Conclusion</a:t>
            </a:r>
            <a:endParaRPr lang="en-US" sz="3400" b="0" i="0" u="none" strike="noStrike" kern="1200" dirty="0">
              <a:solidFill>
                <a:srgbClr val="FFFFFF"/>
              </a:solidFill>
              <a:effectLst/>
              <a:latin typeface="+mj-lt"/>
              <a:ea typeface="+mj-ea"/>
              <a:cs typeface="+mj-cs"/>
            </a:endParaRPr>
          </a:p>
        </p:txBody>
      </p:sp>
      <p:sp>
        <p:nvSpPr>
          <p:cNvPr id="3" name="TextBox 2">
            <a:extLst>
              <a:ext uri="{FF2B5EF4-FFF2-40B4-BE49-F238E27FC236}">
                <a16:creationId xmlns:a16="http://schemas.microsoft.com/office/drawing/2014/main" id="{0C1C323B-233B-46BD-56F3-6C7038899434}"/>
              </a:ext>
            </a:extLst>
          </p:cNvPr>
          <p:cNvSpPr txBox="1"/>
          <p:nvPr/>
        </p:nvSpPr>
        <p:spPr>
          <a:xfrm>
            <a:off x="4578350" y="554869"/>
            <a:ext cx="5578874" cy="473468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Biological age can be predicted using a combination of biomarkers, lifestyle factors, and demographic data</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Telomere length, CRP, vitamin D, gender, weight, BMI, and self-rated health are key predictors of biological age</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Machine learning models (Random Forest, Bagged Trees) outperformed traditional linear regression in accuracy</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Modifiable factors like inflammation and physical activity influence how fast we age biologically</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Findings support the potential for personalized, data-driven strategies to promote healthy aging</a:t>
            </a:r>
          </a:p>
        </p:txBody>
      </p:sp>
    </p:spTree>
    <p:extLst>
      <p:ext uri="{BB962C8B-B14F-4D97-AF65-F5344CB8AC3E}">
        <p14:creationId xmlns:p14="http://schemas.microsoft.com/office/powerpoint/2010/main" val="929225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1B103FA9-BC01-ED31-3C13-7A454F93B782}"/>
              </a:ext>
            </a:extLst>
          </p:cNvPr>
          <p:cNvSpPr txBox="1"/>
          <p:nvPr/>
        </p:nvSpPr>
        <p:spPr>
          <a:xfrm>
            <a:off x="713343" y="392586"/>
            <a:ext cx="8949213" cy="85762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i="0" u="none" strike="noStrike" kern="1200" dirty="0">
                <a:effectLst/>
                <a:latin typeface="+mj-lt"/>
                <a:ea typeface="+mj-ea"/>
                <a:cs typeface="+mj-cs"/>
              </a:rPr>
              <a:t>Recommendations</a:t>
            </a:r>
            <a:endParaRPr lang="en-US" sz="4400" b="0" i="0" u="none" strike="noStrike" kern="1200" dirty="0">
              <a:effectLst/>
              <a:latin typeface="+mj-lt"/>
              <a:ea typeface="+mj-ea"/>
              <a:cs typeface="+mj-cs"/>
            </a:endParaRP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75" y="1355655"/>
            <a:ext cx="9389549" cy="40707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extBox 7">
            <a:extLst>
              <a:ext uri="{FF2B5EF4-FFF2-40B4-BE49-F238E27FC236}">
                <a16:creationId xmlns:a16="http://schemas.microsoft.com/office/drawing/2014/main" id="{2924B2A4-49EB-7B7D-71F2-59CAA7C54689}"/>
              </a:ext>
            </a:extLst>
          </p:cNvPr>
          <p:cNvGraphicFramePr/>
          <p:nvPr>
            <p:extLst>
              <p:ext uri="{D42A27DB-BD31-4B8C-83A1-F6EECF244321}">
                <p14:modId xmlns:p14="http://schemas.microsoft.com/office/powerpoint/2010/main" val="3060581111"/>
              </p:ext>
            </p:extLst>
          </p:nvPr>
        </p:nvGraphicFramePr>
        <p:xfrm>
          <a:off x="493175" y="1387405"/>
          <a:ext cx="9571574" cy="3714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874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5"/>
          <p:cNvSpPr txBox="1"/>
          <p:nvPr/>
        </p:nvSpPr>
        <p:spPr>
          <a:xfrm>
            <a:off x="1377950" y="885825"/>
            <a:ext cx="7543800" cy="4083050"/>
          </a:xfrm>
          <a:prstGeom prst="rect">
            <a:avLst/>
          </a:prstGeom>
          <a:solidFill>
            <a:srgbClr val="000000">
              <a:alpha val="0"/>
            </a:srgbClr>
          </a:solidFill>
        </p:spPr>
        <p:txBody>
          <a:bodyPr lIns="0" tIns="0" rIns="0" bIns="0" rtlCol="0" anchor="ctr"/>
          <a:lstStyle/>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Berghoff, M. (n.d.). How can you measure biological age? Retrieved March 22, 2025, from https://www.age.mpg.de/211116/ how-</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can-you-measure-biological-age</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Biomarkers of Aging Consortium, Herzog, C. M. S., Goeminne, L. J. E., et al. (2024). Challenges and recommendations for the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translation of biomarkers of aging. </a:t>
            </a:r>
            <a:r>
              <a:rPr lang="en-US" sz="1100" i="1" dirty="0">
                <a:effectLst/>
                <a:latin typeface="Times New Roman" panose="02020603050405020304" pitchFamily="18" charset="0"/>
                <a:ea typeface="Times New Roman" panose="02020603050405020304" pitchFamily="18" charset="0"/>
              </a:rPr>
              <a:t>Nature Aging</a:t>
            </a:r>
            <a:r>
              <a:rPr lang="en-US" sz="1100" dirty="0">
                <a:effectLst/>
                <a:latin typeface="Times New Roman" panose="02020603050405020304" pitchFamily="18" charset="0"/>
                <a:ea typeface="Times New Roman" panose="02020603050405020304" pitchFamily="18" charset="0"/>
              </a:rPr>
              <a:t>, 4(7), 1372–1383. https://doi.org/10.1038/s43587-024-00683-3</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Bortz, J., Guariglia, A., Klaric, L., &amp; et al. (2023). Biological age estimation using circulating blood biomarkers. </a:t>
            </a:r>
            <a:r>
              <a:rPr lang="en-US" sz="1100" i="1" dirty="0">
                <a:effectLst/>
                <a:latin typeface="Times New Roman" panose="02020603050405020304" pitchFamily="18" charset="0"/>
                <a:ea typeface="Times New Roman" panose="02020603050405020304" pitchFamily="18" charset="0"/>
              </a:rPr>
              <a:t>Communications </a:t>
            </a:r>
            <a:endParaRPr lang="en-US" sz="1100" dirty="0">
              <a:effectLst/>
              <a:latin typeface="Times New Roman" panose="02020603050405020304" pitchFamily="18" charset="0"/>
              <a:ea typeface="Times New Roman" panose="02020603050405020304" pitchFamily="18" charset="0"/>
            </a:endParaRPr>
          </a:p>
          <a:p>
            <a:pPr marL="0" marR="0" indent="457200">
              <a:spcBef>
                <a:spcPts val="0"/>
              </a:spcBef>
              <a:spcAft>
                <a:spcPts val="0"/>
              </a:spcAft>
            </a:pPr>
            <a:r>
              <a:rPr lang="en-US" sz="1100" i="1" dirty="0">
                <a:effectLst/>
                <a:latin typeface="Times New Roman" panose="02020603050405020304" pitchFamily="18" charset="0"/>
                <a:ea typeface="Times New Roman" panose="02020603050405020304" pitchFamily="18" charset="0"/>
              </a:rPr>
              <a:t>Biology</a:t>
            </a:r>
            <a:r>
              <a:rPr lang="en-US" sz="1100" dirty="0">
                <a:effectLst/>
                <a:latin typeface="Times New Roman" panose="02020603050405020304" pitchFamily="18" charset="0"/>
                <a:ea typeface="Times New Roman" panose="02020603050405020304" pitchFamily="18" charset="0"/>
              </a:rPr>
              <a:t>, 6, 1089. https://doi.org/10.1038/s42003-023-05456-z</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Cui, H., Kong, Y., &amp; Zhang, H. (2012). Oxidative stress, mitochondrial dysfunction, and aging. Journal of signal transduction, 2012,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646354. https://doi.org/10.1155/2012/646354</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Erema, V. V., Chervova, N. S., &amp; Osipyants, A. I. (2022). Biological age predictors: The status quo and future trends. </a:t>
            </a:r>
            <a:r>
              <a:rPr lang="en-US" sz="1100" i="1" dirty="0">
                <a:effectLst/>
                <a:latin typeface="Times New Roman" panose="02020603050405020304" pitchFamily="18" charset="0"/>
                <a:ea typeface="Times New Roman" panose="02020603050405020304" pitchFamily="18" charset="0"/>
              </a:rPr>
              <a:t>International </a:t>
            </a:r>
            <a:endParaRPr lang="en-US" sz="1100" dirty="0">
              <a:effectLst/>
              <a:latin typeface="Times New Roman" panose="02020603050405020304" pitchFamily="18" charset="0"/>
              <a:ea typeface="Times New Roman" panose="02020603050405020304" pitchFamily="18" charset="0"/>
            </a:endParaRPr>
          </a:p>
          <a:p>
            <a:pPr marL="0" marR="0" indent="457200">
              <a:spcBef>
                <a:spcPts val="0"/>
              </a:spcBef>
              <a:spcAft>
                <a:spcPts val="0"/>
              </a:spcAft>
            </a:pPr>
            <a:r>
              <a:rPr lang="en-US" sz="1100" i="1" dirty="0">
                <a:effectLst/>
                <a:latin typeface="Times New Roman" panose="02020603050405020304" pitchFamily="18" charset="0"/>
                <a:ea typeface="Times New Roman" panose="02020603050405020304" pitchFamily="18" charset="0"/>
              </a:rPr>
              <a:t>Journal of Molecular Sciences</a:t>
            </a:r>
            <a:r>
              <a:rPr lang="en-US" sz="1100" dirty="0">
                <a:effectLst/>
                <a:latin typeface="Times New Roman" panose="02020603050405020304" pitchFamily="18" charset="0"/>
                <a:ea typeface="Times New Roman" panose="02020603050405020304" pitchFamily="18" charset="0"/>
              </a:rPr>
              <a:t>, 23(23), 15103. https://doi.org/10.3390/ijms232315103</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Floridi, L., &amp; Taddeo, M. (2016). What is data ethics? Philosophical Transactions of the Royal Society A: Mathematical, Physical and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Engineering Sciences, 374(2083), 20160360. https://doi.org/10.1098/rsta.2016.0360</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Jia, L., Zhang, W., &amp; Chen, X. (2017). Common methods of biological age estimation. </a:t>
            </a:r>
            <a:r>
              <a:rPr lang="en-US" sz="1100" i="1" dirty="0">
                <a:effectLst/>
                <a:latin typeface="Times New Roman" panose="02020603050405020304" pitchFamily="18" charset="0"/>
                <a:ea typeface="Times New Roman" panose="02020603050405020304" pitchFamily="18" charset="0"/>
              </a:rPr>
              <a:t>Clinical Interventions in Aging</a:t>
            </a:r>
            <a:r>
              <a:rPr lang="en-US" sz="1100" dirty="0">
                <a:effectLst/>
                <a:latin typeface="Times New Roman" panose="02020603050405020304" pitchFamily="18" charset="0"/>
                <a:ea typeface="Times New Roman" panose="02020603050405020304" pitchFamily="18" charset="0"/>
              </a:rPr>
              <a:t>, 12, 759–</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772. https://doi.org/10.2147/CIA.S134921</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Jylhävä, J., Pedersen, N. L., &amp; Hägg, S. (2017). Biological Age Predictors. EBioMedicine, 21, 29–36.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https://doi.org/10.1016/j.ebiom.2017.03.046</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National Health and Nutrition Examination Survey (NHANES) 2001-2002. Centers for Disease Control and Prevention. Retrieved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March 29, 2025, from https://wwwn.cdc.gov/nchs/nhanes/continuousnhanes/default.aspx?BeginYear=2001</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Ni, X., Zhao, H., Li, R., Su, H., Jiao, J., Yang, Z., Lv, Y., Pang, G., Sun, M., Hu, C., &amp; Yuan, H. (2023). Development of a model for </a:t>
            </a:r>
          </a:p>
          <a:p>
            <a:pPr marL="457200" marR="0">
              <a:spcBef>
                <a:spcPts val="0"/>
              </a:spcBef>
              <a:spcAft>
                <a:spcPts val="0"/>
              </a:spcAft>
            </a:pPr>
            <a:r>
              <a:rPr lang="en-US" sz="1100" dirty="0">
                <a:effectLst/>
                <a:latin typeface="Times New Roman" panose="02020603050405020304" pitchFamily="18" charset="0"/>
                <a:ea typeface="Times New Roman" panose="02020603050405020304" pitchFamily="18" charset="0"/>
              </a:rPr>
              <a:t>the prediction of biological age. </a:t>
            </a:r>
            <a:r>
              <a:rPr lang="en-US" sz="1100" i="1" dirty="0">
                <a:effectLst/>
                <a:latin typeface="Times New Roman" panose="02020603050405020304" pitchFamily="18" charset="0"/>
                <a:ea typeface="Times New Roman" panose="02020603050405020304" pitchFamily="18" charset="0"/>
              </a:rPr>
              <a:t>Computer Methods and Programs in Biomedicine</a:t>
            </a:r>
            <a:r>
              <a:rPr lang="en-US" sz="1100" dirty="0">
                <a:effectLst/>
                <a:latin typeface="Times New Roman" panose="02020603050405020304" pitchFamily="18" charset="0"/>
                <a:ea typeface="Times New Roman" panose="02020603050405020304" pitchFamily="18" charset="0"/>
              </a:rPr>
              <a:t>, 240, 107686. https://doi.org/10.1016/j.cmpb.2023.107686</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Polonsky, M. J., &amp; Waller, D. S. (2019). Designing and managing a research project: A business student's guide (4th ed.). SAGE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Publications. ISBN: 9781544316468</a:t>
            </a: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Vaiserman, A., &amp; Krasnienkov, D. (2021). Telomere Length as a Marker of Biological Age: State-of-the-Art, Open Issues, and Future </a:t>
            </a:r>
          </a:p>
          <a:p>
            <a:pPr marL="0" marR="0" indent="457200">
              <a:spcBef>
                <a:spcPts val="0"/>
              </a:spcBef>
              <a:spcAft>
                <a:spcPts val="0"/>
              </a:spcAft>
            </a:pPr>
            <a:r>
              <a:rPr lang="en-US" sz="1100" dirty="0">
                <a:effectLst/>
                <a:latin typeface="Times New Roman" panose="02020603050405020304" pitchFamily="18" charset="0"/>
                <a:ea typeface="Times New Roman" panose="02020603050405020304" pitchFamily="18" charset="0"/>
              </a:rPr>
              <a:t>Perspectives. </a:t>
            </a:r>
            <a:r>
              <a:rPr lang="en-US" sz="1100" i="1" dirty="0">
                <a:effectLst/>
                <a:latin typeface="Times New Roman" panose="02020603050405020304" pitchFamily="18" charset="0"/>
                <a:ea typeface="Times New Roman" panose="02020603050405020304" pitchFamily="18" charset="0"/>
              </a:rPr>
              <a:t>Frontiers in Genetics</a:t>
            </a:r>
            <a:r>
              <a:rPr lang="en-US" sz="1100" dirty="0">
                <a:effectLst/>
                <a:latin typeface="Times New Roman" panose="02020603050405020304" pitchFamily="18" charset="0"/>
                <a:ea typeface="Times New Roman" panose="02020603050405020304" pitchFamily="18" charset="0"/>
              </a:rPr>
              <a:t>. https://www.frontiersin.org/articles/10.3389/fgene.2020.630186/full</a:t>
            </a:r>
          </a:p>
        </p:txBody>
      </p:sp>
      <p:sp>
        <p:nvSpPr>
          <p:cNvPr id="6" name="TextBox 7">
            <a:extLst>
              <a:ext uri="{FF2B5EF4-FFF2-40B4-BE49-F238E27FC236}">
                <a16:creationId xmlns:a16="http://schemas.microsoft.com/office/drawing/2014/main" id="{1B103FA9-BC01-ED31-3C13-7A454F93B782}"/>
              </a:ext>
            </a:extLst>
          </p:cNvPr>
          <p:cNvSpPr txBox="1"/>
          <p:nvPr/>
        </p:nvSpPr>
        <p:spPr>
          <a:xfrm>
            <a:off x="3892550" y="260350"/>
            <a:ext cx="20764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Times New Roman" panose="02020603050405020304" pitchFamily="18" charset="0"/>
                <a:cs typeface="Times New Roman" panose="02020603050405020304" pitchFamily="18" charset="0"/>
              </a:rPr>
              <a:t>References</a:t>
            </a: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84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extBox 5">
            <a:extLst>
              <a:ext uri="{FF2B5EF4-FFF2-40B4-BE49-F238E27FC236}">
                <a16:creationId xmlns:a16="http://schemas.microsoft.com/office/drawing/2014/main" id="{F349CCFA-EB7C-5748-B417-E0801217C5AE}"/>
              </a:ext>
            </a:extLst>
          </p:cNvPr>
          <p:cNvSpPr txBox="1"/>
          <p:nvPr/>
        </p:nvSpPr>
        <p:spPr>
          <a:xfrm>
            <a:off x="387350" y="293193"/>
            <a:ext cx="5225778" cy="1129825"/>
          </a:xfrm>
          <a:prstGeom prst="rect">
            <a:avLst/>
          </a:prstGeom>
        </p:spPr>
        <p:txBody>
          <a:bodyPr vert="horz" lIns="91440" tIns="45720" rIns="91440" bIns="45720" rtlCol="0" anchor="t">
            <a:normAutofit/>
          </a:bodyPr>
          <a:lstStyle/>
          <a:p>
            <a:pPr indent="0">
              <a:lnSpc>
                <a:spcPct val="90000"/>
              </a:lnSpc>
              <a:spcBef>
                <a:spcPct val="0"/>
              </a:spcBef>
              <a:spcAft>
                <a:spcPts val="600"/>
              </a:spcAft>
              <a:defRPr/>
            </a:pPr>
            <a:r>
              <a:rPr lang="en-US" sz="3400" b="1" kern="1200" dirty="0">
                <a:latin typeface="+mj-lt"/>
                <a:ea typeface="+mj-ea"/>
                <a:cs typeface="Times New Roman" panose="02020603050405020304" pitchFamily="18" charset="0"/>
              </a:rPr>
              <a:t>Introduction</a:t>
            </a:r>
          </a:p>
        </p:txBody>
      </p:sp>
      <p:sp>
        <p:nvSpPr>
          <p:cNvPr id="19" name="TextBox 18">
            <a:extLst>
              <a:ext uri="{FF2B5EF4-FFF2-40B4-BE49-F238E27FC236}">
                <a16:creationId xmlns:a16="http://schemas.microsoft.com/office/drawing/2014/main" id="{E891043C-7F69-F394-8E55-A4F9AE0B0F5D}"/>
              </a:ext>
            </a:extLst>
          </p:cNvPr>
          <p:cNvSpPr txBox="1"/>
          <p:nvPr/>
        </p:nvSpPr>
        <p:spPr>
          <a:xfrm>
            <a:off x="539750" y="1555750"/>
            <a:ext cx="5225778" cy="3446530"/>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People are living longer, making healthy aging and quality of life more important than ever.</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Biological age, based on cellular and molecular changes, may differ from chronological age.</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Factors like inflammation, stress, and lifestyle can accelerate aging.</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Biomarkers can help predict biological age and support targeted health strategies.</a:t>
            </a:r>
          </a:p>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cs typeface="Times New Roman" panose="02020603050405020304" pitchFamily="18" charset="0"/>
              </a:rPr>
              <a:t>Machine learning enables early detection of aging risks and supports proactive care.</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cs typeface="Times New Roman" panose="02020603050405020304" pitchFamily="18" charset="0"/>
            </a:endParaRPr>
          </a:p>
        </p:txBody>
      </p:sp>
      <p:pic>
        <p:nvPicPr>
          <p:cNvPr id="20" name="Picture 19" descr="A group of people in different colors&#10;&#10;Description automatically generated">
            <a:extLst>
              <a:ext uri="{FF2B5EF4-FFF2-40B4-BE49-F238E27FC236}">
                <a16:creationId xmlns:a16="http://schemas.microsoft.com/office/drawing/2014/main" id="{D3ADF28D-1372-EBAE-8FF6-6371792465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57" b="95852" l="0" r="96667">
                        <a14:foregroundMark x1="16852" y1="26201" x2="28333" y2="35808"/>
                        <a14:foregroundMark x1="28333" y1="35808" x2="12963" y2="38428"/>
                        <a14:foregroundMark x1="12963" y1="38428" x2="9259" y2="36026"/>
                        <a14:foregroundMark x1="1852" y1="47162" x2="7778" y2="31659"/>
                        <a14:foregroundMark x1="7778" y1="31659" x2="17222" y2="18996"/>
                        <a14:foregroundMark x1="17222" y1="18996" x2="28148" y2="17467"/>
                        <a14:foregroundMark x1="3148" y1="36026" x2="6667" y2="48472"/>
                        <a14:foregroundMark x1="12840" y1="20109" x2="9074" y2="28603"/>
                        <a14:foregroundMark x1="12222" y1="20524" x2="12698" y2="19962"/>
                        <a14:foregroundMark x1="11296" y1="20961" x2="12037" y2="19214"/>
                        <a14:foregroundMark x1="23148" y1="20524" x2="11667" y2="31441"/>
                        <a14:foregroundMark x1="11667" y1="31441" x2="15000" y2="26638"/>
                        <a14:foregroundMark x1="12037" y1="28166" x2="5741" y2="43231"/>
                        <a14:foregroundMark x1="5741" y1="43231" x2="12037" y2="34061"/>
                        <a14:foregroundMark x1="12037" y1="43450" x2="370" y2="46943"/>
                        <a14:foregroundMark x1="741" y1="50655" x2="741" y2="50655"/>
                        <a14:foregroundMark x1="185" y1="51528" x2="185" y2="51528"/>
                        <a14:foregroundMark x1="35741" y1="8515" x2="64259" y2="13319"/>
                        <a14:foregroundMark x1="64259" y1="13319" x2="49630" y2="10044"/>
                        <a14:foregroundMark x1="49630" y1="10044" x2="47593" y2="8515"/>
                        <a14:foregroundMark x1="37407" y1="4148" x2="52037" y2="3057"/>
                        <a14:foregroundMark x1="52037" y1="3057" x2="65926" y2="3493"/>
                        <a14:foregroundMark x1="65926" y1="3493" x2="78148" y2="11790"/>
                        <a14:foregroundMark x1="78148" y1="11790" x2="81481" y2="18996"/>
                        <a14:foregroundMark x1="44815" y1="9170" x2="52778" y2="5677"/>
                        <a14:foregroundMark x1="83148" y1="35153" x2="91667" y2="48253"/>
                        <a14:foregroundMark x1="91667" y1="48253" x2="87963" y2="31878"/>
                        <a14:foregroundMark x1="87963" y1="31878" x2="87407" y2="31441"/>
                        <a14:foregroundMark x1="95556" y1="39520" x2="96667" y2="37991"/>
                        <a14:foregroundMark x1="69630" y1="92358" x2="78519" y2="95852"/>
                        <a14:foregroundMark x1="75185" y1="87336" x2="77222" y2="93013"/>
                        <a14:foregroundMark x1="39630" y1="65939" x2="59074" y2="66376"/>
                        <a14:foregroundMark x1="59074" y1="66376" x2="44815" y2="70087"/>
                        <a14:foregroundMark x1="44815" y1="70087" x2="59630" y2="74017"/>
                        <a14:foregroundMark x1="59630" y1="74017" x2="69630" y2="71616"/>
                        <a14:foregroundMark x1="63704" y1="68122" x2="64630" y2="79039"/>
                        <a14:foregroundMark x1="65370" y1="71616" x2="72593" y2="70524"/>
                        <a14:foregroundMark x1="37407" y1="67904" x2="51667" y2="71397"/>
                        <a14:foregroundMark x1="51667" y1="71397" x2="52407" y2="70524"/>
                        <a14:foregroundMark x1="40926" y1="63537" x2="36296" y2="68559"/>
                        <a14:foregroundMark x1="46852" y1="76419" x2="59444" y2="68559"/>
                        <a14:foregroundMark x1="59444" y1="68559" x2="57778" y2="67031"/>
                        <a14:foregroundMark x1="21852" y1="48472" x2="36296" y2="46943"/>
                        <a14:foregroundMark x1="36296" y1="46943" x2="49444" y2="40175"/>
                        <a14:foregroundMark x1="49444" y1="40175" x2="36852" y2="30131"/>
                        <a14:foregroundMark x1="36852" y1="30131" x2="36296" y2="29039"/>
                        <a14:foregroundMark x1="46296" y1="29039" x2="49815" y2="42140"/>
                        <a14:foregroundMark x1="6111" y1="58079" x2="19630" y2="63319"/>
                        <a14:foregroundMark x1="19630" y1="63319" x2="7963" y2="55022"/>
                        <a14:foregroundMark x1="12279" y1="19526" x2="11667" y2="20087"/>
                        <a14:foregroundMark x1="16769" y1="15618" x2="19259" y2="13974"/>
                        <a14:backgroundMark x1="16234" y1="13525" x2="17593" y2="11135"/>
                        <a14:backgroundMark x1="7037" y1="29694" x2="8004" y2="27995"/>
                        <a14:backgroundMark x1="13889" y1="15066" x2="12037" y2="16157"/>
                        <a14:backgroundMark x1="14259" y1="15721" x2="14259" y2="15721"/>
                        <a14:backgroundMark x1="15185" y1="13974" x2="10926" y2="18122"/>
                        <a14:backgroundMark x1="741" y1="52402" x2="741" y2="52402"/>
                        <a14:backgroundMark x1="741" y1="52402" x2="741" y2="52402"/>
                      </a14:backgroundRemoval>
                    </a14:imgEffect>
                  </a14:imgLayer>
                </a14:imgProps>
              </a:ext>
            </a:extLst>
          </a:blip>
          <a:srcRect r="3" b="13163"/>
          <a:stretch/>
        </p:blipFill>
        <p:spPr>
          <a:xfrm>
            <a:off x="6508807" y="3008666"/>
            <a:ext cx="3867093" cy="2846034"/>
          </a:xfrm>
          <a:custGeom>
            <a:avLst/>
            <a:gdLst/>
            <a:ahLst/>
            <a:cxnLst/>
            <a:rect l="l" t="t" r="r" b="b"/>
            <a:pathLst>
              <a:path w="4543952" h="3333748">
                <a:moveTo>
                  <a:pt x="296953" y="3138288"/>
                </a:moveTo>
                <a:lnTo>
                  <a:pt x="296953" y="3138289"/>
                </a:lnTo>
                <a:lnTo>
                  <a:pt x="296954" y="3138291"/>
                </a:lnTo>
                <a:lnTo>
                  <a:pt x="311551" y="3178723"/>
                </a:lnTo>
                <a:lnTo>
                  <a:pt x="297715" y="3218299"/>
                </a:lnTo>
                <a:lnTo>
                  <a:pt x="297714" y="3218302"/>
                </a:lnTo>
                <a:lnTo>
                  <a:pt x="283011" y="3252547"/>
                </a:lnTo>
                <a:lnTo>
                  <a:pt x="278238" y="3287809"/>
                </a:lnTo>
                <a:lnTo>
                  <a:pt x="278237" y="3287810"/>
                </a:lnTo>
                <a:lnTo>
                  <a:pt x="278237" y="3287811"/>
                </a:lnTo>
                <a:lnTo>
                  <a:pt x="278238" y="3287809"/>
                </a:lnTo>
                <a:lnTo>
                  <a:pt x="297714" y="3218302"/>
                </a:lnTo>
                <a:lnTo>
                  <a:pt x="297715" y="3218300"/>
                </a:lnTo>
                <a:cubicBezTo>
                  <a:pt x="306003" y="3204966"/>
                  <a:pt x="311147" y="3191916"/>
                  <a:pt x="311551" y="3178724"/>
                </a:cubicBezTo>
                <a:lnTo>
                  <a:pt x="311551" y="3178723"/>
                </a:lnTo>
                <a:lnTo>
                  <a:pt x="308405" y="3158774"/>
                </a:lnTo>
                <a:lnTo>
                  <a:pt x="296954" y="3138291"/>
                </a:lnTo>
                <a:close/>
                <a:moveTo>
                  <a:pt x="328959" y="3040367"/>
                </a:moveTo>
                <a:lnTo>
                  <a:pt x="306480" y="3064372"/>
                </a:lnTo>
                <a:cubicBezTo>
                  <a:pt x="298003" y="3073325"/>
                  <a:pt x="291954" y="3087089"/>
                  <a:pt x="289858" y="3100971"/>
                </a:cubicBezTo>
                <a:lnTo>
                  <a:pt x="289858" y="3100972"/>
                </a:lnTo>
                <a:lnTo>
                  <a:pt x="289870" y="3121299"/>
                </a:lnTo>
                <a:lnTo>
                  <a:pt x="296953" y="3138287"/>
                </a:lnTo>
                <a:lnTo>
                  <a:pt x="289858" y="3100972"/>
                </a:lnTo>
                <a:lnTo>
                  <a:pt x="306480" y="3064373"/>
                </a:lnTo>
                <a:cubicBezTo>
                  <a:pt x="312576" y="3057894"/>
                  <a:pt x="318672" y="3051226"/>
                  <a:pt x="328959" y="3040368"/>
                </a:cubicBezTo>
                <a:close/>
                <a:moveTo>
                  <a:pt x="248638" y="2914728"/>
                </a:moveTo>
                <a:cubicBezTo>
                  <a:pt x="258140" y="2919824"/>
                  <a:pt x="265617" y="2927397"/>
                  <a:pt x="268569" y="2939588"/>
                </a:cubicBezTo>
                <a:lnTo>
                  <a:pt x="268572" y="2939596"/>
                </a:lnTo>
                <a:lnTo>
                  <a:pt x="279556" y="2983799"/>
                </a:lnTo>
                <a:lnTo>
                  <a:pt x="282367" y="2988759"/>
                </a:lnTo>
                <a:lnTo>
                  <a:pt x="284834" y="2997551"/>
                </a:lnTo>
                <a:lnTo>
                  <a:pt x="301172" y="3021942"/>
                </a:lnTo>
                <a:lnTo>
                  <a:pt x="301172" y="3021941"/>
                </a:lnTo>
                <a:lnTo>
                  <a:pt x="282367" y="2988759"/>
                </a:lnTo>
                <a:lnTo>
                  <a:pt x="268572" y="2939596"/>
                </a:lnTo>
                <a:lnTo>
                  <a:pt x="268569" y="2939587"/>
                </a:lnTo>
                <a:close/>
                <a:moveTo>
                  <a:pt x="166047" y="2867990"/>
                </a:moveTo>
                <a:lnTo>
                  <a:pt x="173364" y="2883080"/>
                </a:lnTo>
                <a:lnTo>
                  <a:pt x="173364" y="2883079"/>
                </a:lnTo>
                <a:close/>
                <a:moveTo>
                  <a:pt x="157695" y="2469038"/>
                </a:moveTo>
                <a:lnTo>
                  <a:pt x="157695" y="2469039"/>
                </a:lnTo>
                <a:cubicBezTo>
                  <a:pt x="158837" y="2480279"/>
                  <a:pt x="158647" y="2493233"/>
                  <a:pt x="164171" y="2502188"/>
                </a:cubicBezTo>
                <a:cubicBezTo>
                  <a:pt x="181508" y="2530573"/>
                  <a:pt x="200176" y="2558006"/>
                  <a:pt x="220371" y="2584486"/>
                </a:cubicBezTo>
                <a:lnTo>
                  <a:pt x="234064" y="2609062"/>
                </a:lnTo>
                <a:lnTo>
                  <a:pt x="218468" y="2631347"/>
                </a:lnTo>
                <a:lnTo>
                  <a:pt x="218465" y="2631349"/>
                </a:lnTo>
                <a:cubicBezTo>
                  <a:pt x="196176" y="2651544"/>
                  <a:pt x="184556" y="2676691"/>
                  <a:pt x="179794" y="2704503"/>
                </a:cubicBezTo>
                <a:cubicBezTo>
                  <a:pt x="172363" y="2748511"/>
                  <a:pt x="166077" y="2792898"/>
                  <a:pt x="162457" y="2837286"/>
                </a:cubicBezTo>
                <a:lnTo>
                  <a:pt x="162457" y="2837287"/>
                </a:lnTo>
                <a:lnTo>
                  <a:pt x="179794" y="2704504"/>
                </a:lnTo>
                <a:cubicBezTo>
                  <a:pt x="184556" y="2676692"/>
                  <a:pt x="196176" y="2651545"/>
                  <a:pt x="218465" y="2631350"/>
                </a:cubicBezTo>
                <a:lnTo>
                  <a:pt x="218468" y="2631347"/>
                </a:lnTo>
                <a:lnTo>
                  <a:pt x="230364" y="2618937"/>
                </a:lnTo>
                <a:lnTo>
                  <a:pt x="234064" y="2609062"/>
                </a:lnTo>
                <a:lnTo>
                  <a:pt x="234064" y="2609061"/>
                </a:lnTo>
                <a:cubicBezTo>
                  <a:pt x="233993" y="2602631"/>
                  <a:pt x="229039" y="2595821"/>
                  <a:pt x="220371" y="2584485"/>
                </a:cubicBezTo>
                <a:cubicBezTo>
                  <a:pt x="200176" y="2558005"/>
                  <a:pt x="181508" y="2530572"/>
                  <a:pt x="164171" y="2502187"/>
                </a:cubicBezTo>
                <a:cubicBezTo>
                  <a:pt x="158647" y="2493232"/>
                  <a:pt x="158837" y="2480278"/>
                  <a:pt x="157695" y="2469038"/>
                </a:cubicBezTo>
                <a:close/>
                <a:moveTo>
                  <a:pt x="401733" y="697138"/>
                </a:moveTo>
                <a:lnTo>
                  <a:pt x="396017" y="728761"/>
                </a:lnTo>
                <a:cubicBezTo>
                  <a:pt x="383824" y="753148"/>
                  <a:pt x="368204" y="775817"/>
                  <a:pt x="356201" y="800392"/>
                </a:cubicBezTo>
                <a:cubicBezTo>
                  <a:pt x="350487" y="812204"/>
                  <a:pt x="347439" y="826301"/>
                  <a:pt x="347247" y="839637"/>
                </a:cubicBezTo>
                <a:lnTo>
                  <a:pt x="347247" y="839638"/>
                </a:lnTo>
                <a:cubicBezTo>
                  <a:pt x="346295" y="879073"/>
                  <a:pt x="346295" y="918509"/>
                  <a:pt x="348009" y="957752"/>
                </a:cubicBezTo>
                <a:cubicBezTo>
                  <a:pt x="350677" y="1022524"/>
                  <a:pt x="351249" y="1088248"/>
                  <a:pt x="408019" y="1134922"/>
                </a:cubicBezTo>
                <a:cubicBezTo>
                  <a:pt x="412591" y="1138734"/>
                  <a:pt x="415259" y="1146924"/>
                  <a:pt x="416021" y="1153403"/>
                </a:cubicBezTo>
                <a:cubicBezTo>
                  <a:pt x="419640" y="1183312"/>
                  <a:pt x="420022" y="1213983"/>
                  <a:pt x="425928" y="1243512"/>
                </a:cubicBezTo>
                <a:lnTo>
                  <a:pt x="427237" y="1276230"/>
                </a:lnTo>
                <a:lnTo>
                  <a:pt x="412401" y="1304663"/>
                </a:lnTo>
                <a:cubicBezTo>
                  <a:pt x="404115" y="1313450"/>
                  <a:pt x="397114" y="1322961"/>
                  <a:pt x="391971" y="1333064"/>
                </a:cubicBezTo>
                <a:lnTo>
                  <a:pt x="390221" y="1339090"/>
                </a:lnTo>
                <a:lnTo>
                  <a:pt x="387469" y="1343361"/>
                </a:lnTo>
                <a:lnTo>
                  <a:pt x="382691" y="1365022"/>
                </a:lnTo>
                <a:lnTo>
                  <a:pt x="382691" y="1365023"/>
                </a:lnTo>
                <a:cubicBezTo>
                  <a:pt x="382122" y="1372461"/>
                  <a:pt x="382634" y="1380105"/>
                  <a:pt x="384396" y="1387916"/>
                </a:cubicBezTo>
                <a:lnTo>
                  <a:pt x="385799" y="1409552"/>
                </a:lnTo>
                <a:lnTo>
                  <a:pt x="378247" y="1433200"/>
                </a:lnTo>
                <a:lnTo>
                  <a:pt x="360964" y="1462784"/>
                </a:lnTo>
                <a:cubicBezTo>
                  <a:pt x="349725" y="1479548"/>
                  <a:pt x="335627" y="1498599"/>
                  <a:pt x="334485" y="1517268"/>
                </a:cubicBezTo>
                <a:lnTo>
                  <a:pt x="334484" y="1517275"/>
                </a:lnTo>
                <a:lnTo>
                  <a:pt x="327690" y="1546330"/>
                </a:lnTo>
                <a:lnTo>
                  <a:pt x="321371" y="1563170"/>
                </a:lnTo>
                <a:lnTo>
                  <a:pt x="321364" y="1563197"/>
                </a:lnTo>
                <a:lnTo>
                  <a:pt x="315482" y="1578208"/>
                </a:lnTo>
                <a:lnTo>
                  <a:pt x="308338" y="1608967"/>
                </a:lnTo>
                <a:lnTo>
                  <a:pt x="308337" y="1608971"/>
                </a:lnTo>
                <a:lnTo>
                  <a:pt x="308337" y="1608972"/>
                </a:lnTo>
                <a:lnTo>
                  <a:pt x="315052" y="1641861"/>
                </a:lnTo>
                <a:lnTo>
                  <a:pt x="314362" y="1647837"/>
                </a:lnTo>
                <a:cubicBezTo>
                  <a:pt x="313481" y="1650147"/>
                  <a:pt x="312290" y="1652623"/>
                  <a:pt x="311814" y="1654814"/>
                </a:cubicBezTo>
                <a:lnTo>
                  <a:pt x="311814" y="1654815"/>
                </a:lnTo>
                <a:cubicBezTo>
                  <a:pt x="304574" y="1689869"/>
                  <a:pt x="311624" y="1722826"/>
                  <a:pt x="335437" y="1748544"/>
                </a:cubicBezTo>
                <a:lnTo>
                  <a:pt x="360397" y="1797098"/>
                </a:lnTo>
                <a:lnTo>
                  <a:pt x="364317" y="1830761"/>
                </a:lnTo>
                <a:lnTo>
                  <a:pt x="359440" y="1861131"/>
                </a:lnTo>
                <a:cubicBezTo>
                  <a:pt x="356201" y="1874468"/>
                  <a:pt x="353915" y="1887804"/>
                  <a:pt x="351249" y="1901329"/>
                </a:cubicBezTo>
                <a:cubicBezTo>
                  <a:pt x="347439" y="1919617"/>
                  <a:pt x="343437" y="1938098"/>
                  <a:pt x="339627" y="1956384"/>
                </a:cubicBezTo>
                <a:cubicBezTo>
                  <a:pt x="337722" y="1965244"/>
                  <a:pt x="335151" y="1974579"/>
                  <a:pt x="335103" y="1983414"/>
                </a:cubicBezTo>
                <a:lnTo>
                  <a:pt x="335103" y="1983415"/>
                </a:lnTo>
                <a:lnTo>
                  <a:pt x="337324" y="1996169"/>
                </a:lnTo>
                <a:lnTo>
                  <a:pt x="345722" y="2007439"/>
                </a:lnTo>
                <a:lnTo>
                  <a:pt x="345723" y="2007441"/>
                </a:lnTo>
                <a:lnTo>
                  <a:pt x="355869" y="2023325"/>
                </a:lnTo>
                <a:lnTo>
                  <a:pt x="346295" y="2038493"/>
                </a:lnTo>
                <a:cubicBezTo>
                  <a:pt x="303622" y="2076214"/>
                  <a:pt x="276951" y="2121936"/>
                  <a:pt x="275047" y="2180230"/>
                </a:cubicBezTo>
                <a:cubicBezTo>
                  <a:pt x="274665" y="2192232"/>
                  <a:pt x="271999" y="2204425"/>
                  <a:pt x="269141" y="2216235"/>
                </a:cubicBezTo>
                <a:cubicBezTo>
                  <a:pt x="267426" y="2223475"/>
                  <a:pt x="265520" y="2232240"/>
                  <a:pt x="260376" y="2236620"/>
                </a:cubicBezTo>
                <a:cubicBezTo>
                  <a:pt x="221133" y="2270721"/>
                  <a:pt x="193890" y="2313204"/>
                  <a:pt x="171981" y="2359498"/>
                </a:cubicBezTo>
                <a:lnTo>
                  <a:pt x="171979" y="2359503"/>
                </a:lnTo>
                <a:lnTo>
                  <a:pt x="160957" y="2385098"/>
                </a:lnTo>
                <a:lnTo>
                  <a:pt x="154076" y="2411693"/>
                </a:lnTo>
                <a:lnTo>
                  <a:pt x="154075" y="2411696"/>
                </a:lnTo>
                <a:lnTo>
                  <a:pt x="154075" y="2411697"/>
                </a:lnTo>
                <a:lnTo>
                  <a:pt x="154242" y="2440224"/>
                </a:lnTo>
                <a:lnTo>
                  <a:pt x="157695" y="2469037"/>
                </a:lnTo>
                <a:lnTo>
                  <a:pt x="154075" y="2411697"/>
                </a:lnTo>
                <a:lnTo>
                  <a:pt x="154076" y="2411693"/>
                </a:lnTo>
                <a:lnTo>
                  <a:pt x="171979" y="2359503"/>
                </a:lnTo>
                <a:lnTo>
                  <a:pt x="171981" y="2359499"/>
                </a:lnTo>
                <a:cubicBezTo>
                  <a:pt x="193890" y="2313205"/>
                  <a:pt x="221133" y="2270722"/>
                  <a:pt x="260376" y="2236621"/>
                </a:cubicBezTo>
                <a:cubicBezTo>
                  <a:pt x="265520" y="2232241"/>
                  <a:pt x="267426" y="2223476"/>
                  <a:pt x="269141" y="2216236"/>
                </a:cubicBezTo>
                <a:cubicBezTo>
                  <a:pt x="271999" y="2204426"/>
                  <a:pt x="274665" y="2192233"/>
                  <a:pt x="275047" y="2180231"/>
                </a:cubicBezTo>
                <a:cubicBezTo>
                  <a:pt x="276951" y="2121937"/>
                  <a:pt x="303622" y="2076215"/>
                  <a:pt x="346295" y="2038494"/>
                </a:cubicBezTo>
                <a:cubicBezTo>
                  <a:pt x="352392" y="2033065"/>
                  <a:pt x="355774" y="2028255"/>
                  <a:pt x="355869" y="2023326"/>
                </a:cubicBezTo>
                <a:lnTo>
                  <a:pt x="355869" y="2023325"/>
                </a:lnTo>
                <a:cubicBezTo>
                  <a:pt x="355964" y="2018396"/>
                  <a:pt x="352773" y="2013347"/>
                  <a:pt x="345723" y="2007440"/>
                </a:cubicBezTo>
                <a:lnTo>
                  <a:pt x="345722" y="2007439"/>
                </a:lnTo>
                <a:lnTo>
                  <a:pt x="335103" y="1983415"/>
                </a:lnTo>
                <a:lnTo>
                  <a:pt x="339627" y="1956385"/>
                </a:lnTo>
                <a:cubicBezTo>
                  <a:pt x="343437" y="1938099"/>
                  <a:pt x="347439" y="1919618"/>
                  <a:pt x="351249" y="1901330"/>
                </a:cubicBezTo>
                <a:cubicBezTo>
                  <a:pt x="353915" y="1887805"/>
                  <a:pt x="356201" y="1874469"/>
                  <a:pt x="359440" y="1861132"/>
                </a:cubicBezTo>
                <a:cubicBezTo>
                  <a:pt x="361965" y="1850750"/>
                  <a:pt x="363668" y="1840630"/>
                  <a:pt x="364317" y="1830762"/>
                </a:cubicBezTo>
                <a:lnTo>
                  <a:pt x="364317" y="1830761"/>
                </a:lnTo>
                <a:lnTo>
                  <a:pt x="362870" y="1801910"/>
                </a:lnTo>
                <a:lnTo>
                  <a:pt x="360397" y="1797098"/>
                </a:lnTo>
                <a:lnTo>
                  <a:pt x="359341" y="1788035"/>
                </a:lnTo>
                <a:cubicBezTo>
                  <a:pt x="354789" y="1774342"/>
                  <a:pt x="347082" y="1761188"/>
                  <a:pt x="335437" y="1748543"/>
                </a:cubicBezTo>
                <a:cubicBezTo>
                  <a:pt x="323531" y="1735684"/>
                  <a:pt x="315815" y="1721016"/>
                  <a:pt x="311981" y="1705180"/>
                </a:cubicBezTo>
                <a:lnTo>
                  <a:pt x="311814" y="1654815"/>
                </a:lnTo>
                <a:lnTo>
                  <a:pt x="314362" y="1647838"/>
                </a:lnTo>
                <a:cubicBezTo>
                  <a:pt x="315243" y="1645528"/>
                  <a:pt x="315814" y="1643385"/>
                  <a:pt x="315052" y="1641861"/>
                </a:cubicBezTo>
                <a:lnTo>
                  <a:pt x="315052" y="1641860"/>
                </a:lnTo>
                <a:lnTo>
                  <a:pt x="308337" y="1608972"/>
                </a:lnTo>
                <a:lnTo>
                  <a:pt x="308338" y="1608967"/>
                </a:lnTo>
                <a:lnTo>
                  <a:pt x="321364" y="1563197"/>
                </a:lnTo>
                <a:lnTo>
                  <a:pt x="327270" y="1548123"/>
                </a:lnTo>
                <a:lnTo>
                  <a:pt x="327690" y="1546330"/>
                </a:lnTo>
                <a:lnTo>
                  <a:pt x="329863" y="1540537"/>
                </a:lnTo>
                <a:lnTo>
                  <a:pt x="334484" y="1517275"/>
                </a:lnTo>
                <a:lnTo>
                  <a:pt x="334485" y="1517269"/>
                </a:lnTo>
                <a:cubicBezTo>
                  <a:pt x="335627" y="1498600"/>
                  <a:pt x="349725" y="1479549"/>
                  <a:pt x="360964" y="1462785"/>
                </a:cubicBezTo>
                <a:cubicBezTo>
                  <a:pt x="366751" y="1454140"/>
                  <a:pt x="372458" y="1445844"/>
                  <a:pt x="376969" y="1437203"/>
                </a:cubicBezTo>
                <a:lnTo>
                  <a:pt x="378247" y="1433200"/>
                </a:lnTo>
                <a:lnTo>
                  <a:pt x="381039" y="1428420"/>
                </a:lnTo>
                <a:lnTo>
                  <a:pt x="385799" y="1409552"/>
                </a:lnTo>
                <a:cubicBezTo>
                  <a:pt x="386468" y="1402869"/>
                  <a:pt x="386111" y="1395726"/>
                  <a:pt x="384396" y="1387915"/>
                </a:cubicBezTo>
                <a:lnTo>
                  <a:pt x="382691" y="1365022"/>
                </a:lnTo>
                <a:lnTo>
                  <a:pt x="390221" y="1339090"/>
                </a:lnTo>
                <a:lnTo>
                  <a:pt x="412401" y="1304664"/>
                </a:lnTo>
                <a:cubicBezTo>
                  <a:pt x="420784" y="1295711"/>
                  <a:pt x="425356" y="1286328"/>
                  <a:pt x="427237" y="1276231"/>
                </a:cubicBezTo>
                <a:lnTo>
                  <a:pt x="427237" y="1276230"/>
                </a:lnTo>
                <a:cubicBezTo>
                  <a:pt x="429119" y="1266133"/>
                  <a:pt x="428309" y="1255322"/>
                  <a:pt x="425928" y="1243511"/>
                </a:cubicBezTo>
                <a:cubicBezTo>
                  <a:pt x="420022" y="1213982"/>
                  <a:pt x="419640" y="1183311"/>
                  <a:pt x="416021" y="1153402"/>
                </a:cubicBezTo>
                <a:cubicBezTo>
                  <a:pt x="415259" y="1146923"/>
                  <a:pt x="412591" y="1138733"/>
                  <a:pt x="408019" y="1134921"/>
                </a:cubicBezTo>
                <a:cubicBezTo>
                  <a:pt x="351249" y="1088247"/>
                  <a:pt x="350677" y="1022523"/>
                  <a:pt x="348009" y="957751"/>
                </a:cubicBezTo>
                <a:lnTo>
                  <a:pt x="347247" y="839638"/>
                </a:lnTo>
                <a:lnTo>
                  <a:pt x="356201" y="800393"/>
                </a:lnTo>
                <a:cubicBezTo>
                  <a:pt x="368204" y="775818"/>
                  <a:pt x="383824" y="753149"/>
                  <a:pt x="396017" y="728762"/>
                </a:cubicBezTo>
                <a:cubicBezTo>
                  <a:pt x="400781" y="719620"/>
                  <a:pt x="400971" y="707808"/>
                  <a:pt x="401733" y="697139"/>
                </a:cubicBezTo>
                <a:close/>
                <a:moveTo>
                  <a:pt x="401733" y="519586"/>
                </a:moveTo>
                <a:lnTo>
                  <a:pt x="401733" y="519587"/>
                </a:lnTo>
                <a:lnTo>
                  <a:pt x="416855" y="579573"/>
                </a:lnTo>
                <a:lnTo>
                  <a:pt x="405544" y="641129"/>
                </a:lnTo>
                <a:lnTo>
                  <a:pt x="405543" y="641130"/>
                </a:lnTo>
                <a:cubicBezTo>
                  <a:pt x="402114" y="649227"/>
                  <a:pt x="401543" y="658514"/>
                  <a:pt x="401638" y="668134"/>
                </a:cubicBezTo>
                <a:lnTo>
                  <a:pt x="401638" y="668135"/>
                </a:lnTo>
                <a:lnTo>
                  <a:pt x="405543" y="641131"/>
                </a:lnTo>
                <a:lnTo>
                  <a:pt x="405544" y="641129"/>
                </a:lnTo>
                <a:lnTo>
                  <a:pt x="414887" y="610003"/>
                </a:lnTo>
                <a:lnTo>
                  <a:pt x="416855" y="579573"/>
                </a:lnTo>
                <a:lnTo>
                  <a:pt x="416855" y="579572"/>
                </a:lnTo>
                <a:cubicBezTo>
                  <a:pt x="415879" y="559449"/>
                  <a:pt x="410497" y="539589"/>
                  <a:pt x="401733" y="519586"/>
                </a:cubicBezTo>
                <a:close/>
                <a:moveTo>
                  <a:pt x="0" y="0"/>
                </a:moveTo>
                <a:lnTo>
                  <a:pt x="420949" y="0"/>
                </a:lnTo>
                <a:lnTo>
                  <a:pt x="432976" y="20461"/>
                </a:lnTo>
                <a:cubicBezTo>
                  <a:pt x="438406" y="27938"/>
                  <a:pt x="442585" y="33463"/>
                  <a:pt x="445520" y="38068"/>
                </a:cubicBezTo>
                <a:lnTo>
                  <a:pt x="450598" y="50155"/>
                </a:lnTo>
                <a:lnTo>
                  <a:pt x="448246" y="62921"/>
                </a:lnTo>
                <a:cubicBezTo>
                  <a:pt x="446228" y="67979"/>
                  <a:pt x="442978" y="74182"/>
                  <a:pt x="438500" y="82564"/>
                </a:cubicBezTo>
                <a:cubicBezTo>
                  <a:pt x="434118" y="90566"/>
                  <a:pt x="431452" y="100472"/>
                  <a:pt x="424974" y="106379"/>
                </a:cubicBezTo>
                <a:cubicBezTo>
                  <a:pt x="408496" y="121429"/>
                  <a:pt x="402257" y="138241"/>
                  <a:pt x="400733" y="155910"/>
                </a:cubicBezTo>
                <a:lnTo>
                  <a:pt x="400733" y="155911"/>
                </a:lnTo>
                <a:lnTo>
                  <a:pt x="404781" y="210585"/>
                </a:lnTo>
                <a:lnTo>
                  <a:pt x="404399" y="230399"/>
                </a:lnTo>
                <a:cubicBezTo>
                  <a:pt x="398399" y="242877"/>
                  <a:pt x="396447" y="254402"/>
                  <a:pt x="398042" y="265523"/>
                </a:cubicBezTo>
                <a:lnTo>
                  <a:pt x="398042" y="265524"/>
                </a:lnTo>
                <a:cubicBezTo>
                  <a:pt x="399638" y="276644"/>
                  <a:pt x="404781" y="287361"/>
                  <a:pt x="412973" y="298220"/>
                </a:cubicBezTo>
                <a:lnTo>
                  <a:pt x="427308" y="328367"/>
                </a:lnTo>
                <a:lnTo>
                  <a:pt x="417926" y="361084"/>
                </a:lnTo>
                <a:lnTo>
                  <a:pt x="417925" y="361085"/>
                </a:lnTo>
                <a:cubicBezTo>
                  <a:pt x="398494" y="385851"/>
                  <a:pt x="388302" y="411474"/>
                  <a:pt x="386040" y="437906"/>
                </a:cubicBezTo>
                <a:lnTo>
                  <a:pt x="386040" y="437907"/>
                </a:lnTo>
                <a:lnTo>
                  <a:pt x="388431" y="478157"/>
                </a:lnTo>
                <a:lnTo>
                  <a:pt x="401733" y="519585"/>
                </a:lnTo>
                <a:lnTo>
                  <a:pt x="386040" y="437907"/>
                </a:lnTo>
                <a:lnTo>
                  <a:pt x="395544" y="398872"/>
                </a:lnTo>
                <a:cubicBezTo>
                  <a:pt x="400804" y="386066"/>
                  <a:pt x="408210" y="373469"/>
                  <a:pt x="417925" y="361086"/>
                </a:cubicBezTo>
                <a:lnTo>
                  <a:pt x="417926" y="361084"/>
                </a:lnTo>
                <a:lnTo>
                  <a:pt x="426528" y="344511"/>
                </a:lnTo>
                <a:lnTo>
                  <a:pt x="427308" y="328367"/>
                </a:lnTo>
                <a:lnTo>
                  <a:pt x="427308" y="328366"/>
                </a:lnTo>
                <a:cubicBezTo>
                  <a:pt x="425642" y="317793"/>
                  <a:pt x="420022" y="307649"/>
                  <a:pt x="412973" y="298219"/>
                </a:cubicBezTo>
                <a:lnTo>
                  <a:pt x="398042" y="265523"/>
                </a:lnTo>
                <a:lnTo>
                  <a:pt x="404399" y="230400"/>
                </a:lnTo>
                <a:cubicBezTo>
                  <a:pt x="407067" y="224873"/>
                  <a:pt x="405733" y="217063"/>
                  <a:pt x="404781" y="210585"/>
                </a:cubicBezTo>
                <a:lnTo>
                  <a:pt x="404781" y="210584"/>
                </a:lnTo>
                <a:lnTo>
                  <a:pt x="400733" y="155911"/>
                </a:lnTo>
                <a:lnTo>
                  <a:pt x="407246" y="130163"/>
                </a:lnTo>
                <a:cubicBezTo>
                  <a:pt x="411056" y="121870"/>
                  <a:pt x="416735" y="113905"/>
                  <a:pt x="424974" y="106380"/>
                </a:cubicBezTo>
                <a:cubicBezTo>
                  <a:pt x="431452" y="100473"/>
                  <a:pt x="434118" y="90567"/>
                  <a:pt x="438500" y="82565"/>
                </a:cubicBezTo>
                <a:cubicBezTo>
                  <a:pt x="447455" y="65801"/>
                  <a:pt x="451503" y="57752"/>
                  <a:pt x="450598" y="50156"/>
                </a:cubicBezTo>
                <a:lnTo>
                  <a:pt x="450598" y="50155"/>
                </a:lnTo>
                <a:cubicBezTo>
                  <a:pt x="449693" y="42558"/>
                  <a:pt x="443835" y="35415"/>
                  <a:pt x="432976" y="20460"/>
                </a:cubicBezTo>
                <a:lnTo>
                  <a:pt x="420949" y="0"/>
                </a:lnTo>
                <a:lnTo>
                  <a:pt x="4543952" y="0"/>
                </a:lnTo>
                <a:lnTo>
                  <a:pt x="4543952" y="3333748"/>
                </a:lnTo>
                <a:lnTo>
                  <a:pt x="284400" y="3333748"/>
                </a:lnTo>
                <a:lnTo>
                  <a:pt x="112147" y="3333748"/>
                </a:lnTo>
                <a:lnTo>
                  <a:pt x="102447" y="3291263"/>
                </a:lnTo>
                <a:cubicBezTo>
                  <a:pt x="96923" y="3268782"/>
                  <a:pt x="87016" y="3247066"/>
                  <a:pt x="83396" y="3224205"/>
                </a:cubicBezTo>
                <a:cubicBezTo>
                  <a:pt x="74824" y="3169911"/>
                  <a:pt x="68728" y="3115235"/>
                  <a:pt x="61870" y="3060559"/>
                </a:cubicBezTo>
                <a:cubicBezTo>
                  <a:pt x="54821" y="3004171"/>
                  <a:pt x="47391" y="2947972"/>
                  <a:pt x="41105" y="2891580"/>
                </a:cubicBezTo>
                <a:cubicBezTo>
                  <a:pt x="37865" y="2860719"/>
                  <a:pt x="37295" y="2829666"/>
                  <a:pt x="34247" y="2798805"/>
                </a:cubicBezTo>
                <a:cubicBezTo>
                  <a:pt x="31579" y="2771752"/>
                  <a:pt x="26626" y="2744891"/>
                  <a:pt x="23386" y="2717840"/>
                </a:cubicBezTo>
                <a:cubicBezTo>
                  <a:pt x="20720" y="2694407"/>
                  <a:pt x="19196" y="2670784"/>
                  <a:pt x="16528" y="2647352"/>
                </a:cubicBezTo>
                <a:cubicBezTo>
                  <a:pt x="12148" y="2609822"/>
                  <a:pt x="7194" y="2572483"/>
                  <a:pt x="2622" y="2535144"/>
                </a:cubicBezTo>
                <a:lnTo>
                  <a:pt x="0" y="2517516"/>
                </a:lnTo>
                <a:lnTo>
                  <a:pt x="0" y="2476684"/>
                </a:lnTo>
                <a:lnTo>
                  <a:pt x="3670" y="2433342"/>
                </a:lnTo>
                <a:lnTo>
                  <a:pt x="0" y="2388258"/>
                </a:lnTo>
                <a:lnTo>
                  <a:pt x="0" y="2362148"/>
                </a:lnTo>
                <a:lnTo>
                  <a:pt x="1098" y="2340065"/>
                </a:lnTo>
                <a:cubicBezTo>
                  <a:pt x="7576" y="2315108"/>
                  <a:pt x="16720" y="2290916"/>
                  <a:pt x="24720" y="2266339"/>
                </a:cubicBezTo>
                <a:cubicBezTo>
                  <a:pt x="25672" y="2263671"/>
                  <a:pt x="25864" y="2260433"/>
                  <a:pt x="26434" y="2257577"/>
                </a:cubicBezTo>
                <a:cubicBezTo>
                  <a:pt x="29675" y="2241382"/>
                  <a:pt x="32913" y="2225381"/>
                  <a:pt x="35771" y="2209187"/>
                </a:cubicBezTo>
                <a:cubicBezTo>
                  <a:pt x="37295" y="2200425"/>
                  <a:pt x="37485" y="2191470"/>
                  <a:pt x="38819" y="2182706"/>
                </a:cubicBezTo>
                <a:cubicBezTo>
                  <a:pt x="44153" y="2148797"/>
                  <a:pt x="35199" y="2111458"/>
                  <a:pt x="58250" y="2082119"/>
                </a:cubicBezTo>
                <a:cubicBezTo>
                  <a:pt x="73110" y="2063068"/>
                  <a:pt x="69680" y="2044589"/>
                  <a:pt x="67394" y="2024207"/>
                </a:cubicBezTo>
                <a:cubicBezTo>
                  <a:pt x="65680" y="2008774"/>
                  <a:pt x="66252" y="1992962"/>
                  <a:pt x="66060" y="1977341"/>
                </a:cubicBezTo>
                <a:cubicBezTo>
                  <a:pt x="65490" y="1949908"/>
                  <a:pt x="65298" y="1922475"/>
                  <a:pt x="64346" y="1895042"/>
                </a:cubicBezTo>
                <a:cubicBezTo>
                  <a:pt x="63966" y="1886278"/>
                  <a:pt x="59202" y="1877326"/>
                  <a:pt x="59964" y="1868752"/>
                </a:cubicBezTo>
                <a:cubicBezTo>
                  <a:pt x="63584" y="1829126"/>
                  <a:pt x="69300" y="1789501"/>
                  <a:pt x="72538" y="1749876"/>
                </a:cubicBezTo>
                <a:cubicBezTo>
                  <a:pt x="74442" y="1727397"/>
                  <a:pt x="70824" y="1704344"/>
                  <a:pt x="73490" y="1682055"/>
                </a:cubicBezTo>
                <a:cubicBezTo>
                  <a:pt x="76538" y="1656338"/>
                  <a:pt x="84348" y="1631192"/>
                  <a:pt x="89113" y="1605663"/>
                </a:cubicBezTo>
                <a:cubicBezTo>
                  <a:pt x="90445" y="1598614"/>
                  <a:pt x="88731" y="1590804"/>
                  <a:pt x="88351" y="1583374"/>
                </a:cubicBezTo>
                <a:cubicBezTo>
                  <a:pt x="87968" y="1574992"/>
                  <a:pt x="87206" y="1566799"/>
                  <a:pt x="87016" y="1558417"/>
                </a:cubicBezTo>
                <a:cubicBezTo>
                  <a:pt x="86634" y="1532888"/>
                  <a:pt x="87206" y="1507361"/>
                  <a:pt x="85872" y="1481833"/>
                </a:cubicBezTo>
                <a:cubicBezTo>
                  <a:pt x="85110" y="1466212"/>
                  <a:pt x="77300" y="1449829"/>
                  <a:pt x="80158" y="1435349"/>
                </a:cubicBezTo>
                <a:cubicBezTo>
                  <a:pt x="85682" y="1405822"/>
                  <a:pt x="73300" y="1376293"/>
                  <a:pt x="83586" y="1346766"/>
                </a:cubicBezTo>
                <a:cubicBezTo>
                  <a:pt x="86634" y="1337620"/>
                  <a:pt x="79014" y="1325047"/>
                  <a:pt x="78634" y="1313997"/>
                </a:cubicBezTo>
                <a:cubicBezTo>
                  <a:pt x="77682" y="1286374"/>
                  <a:pt x="77872" y="1258751"/>
                  <a:pt x="78062" y="1231128"/>
                </a:cubicBezTo>
                <a:cubicBezTo>
                  <a:pt x="78252" y="1206361"/>
                  <a:pt x="75586" y="1180642"/>
                  <a:pt x="80920" y="1156830"/>
                </a:cubicBezTo>
                <a:cubicBezTo>
                  <a:pt x="86634" y="1131873"/>
                  <a:pt x="85872" y="1109394"/>
                  <a:pt x="79396" y="1085199"/>
                </a:cubicBezTo>
                <a:cubicBezTo>
                  <a:pt x="75014" y="1068625"/>
                  <a:pt x="74442" y="1051098"/>
                  <a:pt x="73110" y="1033954"/>
                </a:cubicBezTo>
                <a:cubicBezTo>
                  <a:pt x="71586" y="1015475"/>
                  <a:pt x="75586" y="995090"/>
                  <a:pt x="69300" y="978326"/>
                </a:cubicBezTo>
                <a:cubicBezTo>
                  <a:pt x="50629" y="928412"/>
                  <a:pt x="46629" y="877166"/>
                  <a:pt x="46629" y="824969"/>
                </a:cubicBezTo>
                <a:cubicBezTo>
                  <a:pt x="46629" y="815442"/>
                  <a:pt x="49295" y="805726"/>
                  <a:pt x="52153" y="796584"/>
                </a:cubicBezTo>
                <a:cubicBezTo>
                  <a:pt x="69300" y="743240"/>
                  <a:pt x="67776" y="689708"/>
                  <a:pt x="57297" y="635414"/>
                </a:cubicBezTo>
                <a:cubicBezTo>
                  <a:pt x="55011" y="624174"/>
                  <a:pt x="54629" y="611601"/>
                  <a:pt x="56915" y="600361"/>
                </a:cubicBezTo>
                <a:cubicBezTo>
                  <a:pt x="63584" y="568736"/>
                  <a:pt x="74634" y="538065"/>
                  <a:pt x="79396" y="506250"/>
                </a:cubicBezTo>
                <a:cubicBezTo>
                  <a:pt x="87206" y="453672"/>
                  <a:pt x="60918" y="408141"/>
                  <a:pt x="43771" y="361085"/>
                </a:cubicBezTo>
                <a:cubicBezTo>
                  <a:pt x="31627" y="327508"/>
                  <a:pt x="8016" y="297682"/>
                  <a:pt x="426" y="262524"/>
                </a:cubicBezTo>
                <a:lnTo>
                  <a:pt x="0" y="249644"/>
                </a:lnTo>
                <a:close/>
              </a:path>
            </a:pathLst>
          </a:custGeom>
        </p:spPr>
      </p:pic>
      <p:pic>
        <p:nvPicPr>
          <p:cNvPr id="21" name="Picture 20" descr="A close-up of a dna strand&#10;&#10;Description automatically generated">
            <a:extLst>
              <a:ext uri="{FF2B5EF4-FFF2-40B4-BE49-F238E27FC236}">
                <a16:creationId xmlns:a16="http://schemas.microsoft.com/office/drawing/2014/main" id="{22D2ABC5-73CE-E6FF-CF41-93946F58243B}"/>
              </a:ext>
            </a:extLst>
          </p:cNvPr>
          <p:cNvPicPr>
            <a:picLocks noChangeAspect="1"/>
          </p:cNvPicPr>
          <p:nvPr/>
        </p:nvPicPr>
        <p:blipFill>
          <a:blip r:embed="rId6"/>
          <a:srcRect l="11559" r="17443" b="-3"/>
          <a:stretch/>
        </p:blipFill>
        <p:spPr>
          <a:xfrm>
            <a:off x="6508807" y="1"/>
            <a:ext cx="3867093" cy="2846034"/>
          </a:xfrm>
          <a:custGeom>
            <a:avLst/>
            <a:gdLst/>
            <a:ahLst/>
            <a:cxnLst/>
            <a:rect l="l" t="t" r="r" b="b"/>
            <a:pathLst>
              <a:path w="4543952" h="3333749">
                <a:moveTo>
                  <a:pt x="332842" y="2836169"/>
                </a:moveTo>
                <a:lnTo>
                  <a:pt x="332842" y="2836170"/>
                </a:lnTo>
                <a:cubicBezTo>
                  <a:pt x="336914" y="2839980"/>
                  <a:pt x="340200" y="2844314"/>
                  <a:pt x="341533" y="2848791"/>
                </a:cubicBezTo>
                <a:lnTo>
                  <a:pt x="358166" y="2903542"/>
                </a:lnTo>
                <a:lnTo>
                  <a:pt x="366072" y="2947856"/>
                </a:lnTo>
                <a:lnTo>
                  <a:pt x="361441" y="2914325"/>
                </a:lnTo>
                <a:lnTo>
                  <a:pt x="358166" y="2903542"/>
                </a:lnTo>
                <a:lnTo>
                  <a:pt x="357138" y="2897782"/>
                </a:lnTo>
                <a:cubicBezTo>
                  <a:pt x="352392" y="2881304"/>
                  <a:pt x="346534" y="2865007"/>
                  <a:pt x="341533" y="2848790"/>
                </a:cubicBezTo>
                <a:close/>
                <a:moveTo>
                  <a:pt x="296001" y="2745349"/>
                </a:moveTo>
                <a:lnTo>
                  <a:pt x="289670" y="2770755"/>
                </a:lnTo>
                <a:lnTo>
                  <a:pt x="290080" y="2778003"/>
                </a:lnTo>
                <a:lnTo>
                  <a:pt x="289301" y="2782302"/>
                </a:lnTo>
                <a:lnTo>
                  <a:pt x="290501" y="2785437"/>
                </a:lnTo>
                <a:lnTo>
                  <a:pt x="290929" y="2793020"/>
                </a:lnTo>
                <a:lnTo>
                  <a:pt x="300579" y="2811777"/>
                </a:lnTo>
                <a:lnTo>
                  <a:pt x="300582" y="2811784"/>
                </a:lnTo>
                <a:lnTo>
                  <a:pt x="300583" y="2811784"/>
                </a:lnTo>
                <a:lnTo>
                  <a:pt x="300579" y="2811777"/>
                </a:lnTo>
                <a:lnTo>
                  <a:pt x="290501" y="2785437"/>
                </a:lnTo>
                <a:lnTo>
                  <a:pt x="290080" y="2778003"/>
                </a:lnTo>
                <a:close/>
                <a:moveTo>
                  <a:pt x="418115" y="2518261"/>
                </a:moveTo>
                <a:lnTo>
                  <a:pt x="418115" y="2518262"/>
                </a:lnTo>
                <a:lnTo>
                  <a:pt x="421759" y="2545004"/>
                </a:lnTo>
                <a:lnTo>
                  <a:pt x="417545" y="2571031"/>
                </a:lnTo>
                <a:cubicBezTo>
                  <a:pt x="405543" y="2612942"/>
                  <a:pt x="372966" y="2640947"/>
                  <a:pt x="344391" y="2667998"/>
                </a:cubicBezTo>
                <a:cubicBezTo>
                  <a:pt x="320006" y="2691051"/>
                  <a:pt x="306290" y="2716960"/>
                  <a:pt x="296001" y="2745345"/>
                </a:cubicBezTo>
                <a:lnTo>
                  <a:pt x="296001" y="2745346"/>
                </a:lnTo>
                <a:cubicBezTo>
                  <a:pt x="306290" y="2716961"/>
                  <a:pt x="320006" y="2691052"/>
                  <a:pt x="344391" y="2667999"/>
                </a:cubicBezTo>
                <a:cubicBezTo>
                  <a:pt x="372966" y="2640948"/>
                  <a:pt x="405543" y="2612943"/>
                  <a:pt x="417545" y="2571032"/>
                </a:cubicBezTo>
                <a:cubicBezTo>
                  <a:pt x="420117" y="2561983"/>
                  <a:pt x="421593" y="2553553"/>
                  <a:pt x="421760" y="2545004"/>
                </a:cubicBezTo>
                <a:lnTo>
                  <a:pt x="421759" y="2545004"/>
                </a:lnTo>
                <a:lnTo>
                  <a:pt x="421760" y="2545003"/>
                </a:lnTo>
                <a:cubicBezTo>
                  <a:pt x="421926" y="2536454"/>
                  <a:pt x="420783" y="2527787"/>
                  <a:pt x="418115" y="2518261"/>
                </a:cubicBezTo>
                <a:close/>
                <a:moveTo>
                  <a:pt x="414227" y="2440913"/>
                </a:moveTo>
                <a:lnTo>
                  <a:pt x="409472" y="2463014"/>
                </a:lnTo>
                <a:lnTo>
                  <a:pt x="409472" y="2463015"/>
                </a:lnTo>
                <a:lnTo>
                  <a:pt x="411535" y="2490548"/>
                </a:lnTo>
                <a:lnTo>
                  <a:pt x="418115" y="2518259"/>
                </a:lnTo>
                <a:lnTo>
                  <a:pt x="409472" y="2463015"/>
                </a:lnTo>
                <a:close/>
                <a:moveTo>
                  <a:pt x="817328" y="1508455"/>
                </a:moveTo>
                <a:lnTo>
                  <a:pt x="845421" y="1596210"/>
                </a:lnTo>
                <a:cubicBezTo>
                  <a:pt x="847898" y="1604975"/>
                  <a:pt x="846373" y="1615833"/>
                  <a:pt x="843517" y="1624977"/>
                </a:cubicBezTo>
                <a:cubicBezTo>
                  <a:pt x="833801" y="1656220"/>
                  <a:pt x="809415" y="1676033"/>
                  <a:pt x="786935" y="1697750"/>
                </a:cubicBezTo>
                <a:cubicBezTo>
                  <a:pt x="777029" y="1707276"/>
                  <a:pt x="769981" y="1720420"/>
                  <a:pt x="764267" y="1733185"/>
                </a:cubicBezTo>
                <a:cubicBezTo>
                  <a:pt x="749595" y="1766332"/>
                  <a:pt x="736452" y="1800243"/>
                  <a:pt x="722546" y="1833772"/>
                </a:cubicBezTo>
                <a:cubicBezTo>
                  <a:pt x="721212" y="1837010"/>
                  <a:pt x="717783" y="1839676"/>
                  <a:pt x="714925" y="1842155"/>
                </a:cubicBezTo>
                <a:cubicBezTo>
                  <a:pt x="684824" y="1866919"/>
                  <a:pt x="654535" y="1891494"/>
                  <a:pt x="624434" y="1916451"/>
                </a:cubicBezTo>
                <a:cubicBezTo>
                  <a:pt x="618720" y="1921213"/>
                  <a:pt x="614528" y="1928073"/>
                  <a:pt x="609004" y="1933216"/>
                </a:cubicBezTo>
                <a:cubicBezTo>
                  <a:pt x="601384" y="1940456"/>
                  <a:pt x="594143" y="1949600"/>
                  <a:pt x="584999" y="1953410"/>
                </a:cubicBezTo>
                <a:cubicBezTo>
                  <a:pt x="556234" y="1965221"/>
                  <a:pt x="543850" y="1987891"/>
                  <a:pt x="538516" y="2016466"/>
                </a:cubicBezTo>
                <a:cubicBezTo>
                  <a:pt x="533563" y="2042567"/>
                  <a:pt x="529371" y="2068666"/>
                  <a:pt x="523657" y="2094575"/>
                </a:cubicBezTo>
                <a:cubicBezTo>
                  <a:pt x="516799" y="2126198"/>
                  <a:pt x="509369" y="2157633"/>
                  <a:pt x="500986" y="2188876"/>
                </a:cubicBezTo>
                <a:cubicBezTo>
                  <a:pt x="497366" y="2202401"/>
                  <a:pt x="493176" y="2216689"/>
                  <a:pt x="485746" y="2228311"/>
                </a:cubicBezTo>
                <a:cubicBezTo>
                  <a:pt x="465171" y="2260887"/>
                  <a:pt x="451265" y="2295750"/>
                  <a:pt x="456789" y="2334041"/>
                </a:cubicBezTo>
                <a:cubicBezTo>
                  <a:pt x="461171" y="2364712"/>
                  <a:pt x="449931" y="2390431"/>
                  <a:pt x="432404" y="2409482"/>
                </a:cubicBezTo>
                <a:cubicBezTo>
                  <a:pt x="424451" y="2418151"/>
                  <a:pt x="418938" y="2426974"/>
                  <a:pt x="415303" y="2435910"/>
                </a:cubicBezTo>
                <a:lnTo>
                  <a:pt x="432404" y="2409483"/>
                </a:lnTo>
                <a:cubicBezTo>
                  <a:pt x="449931" y="2390432"/>
                  <a:pt x="461171" y="2364713"/>
                  <a:pt x="456789" y="2334042"/>
                </a:cubicBezTo>
                <a:cubicBezTo>
                  <a:pt x="451265" y="2295751"/>
                  <a:pt x="465171" y="2260888"/>
                  <a:pt x="485746" y="2228312"/>
                </a:cubicBezTo>
                <a:cubicBezTo>
                  <a:pt x="493176" y="2216690"/>
                  <a:pt x="497366" y="2202402"/>
                  <a:pt x="500986" y="2188877"/>
                </a:cubicBezTo>
                <a:cubicBezTo>
                  <a:pt x="509369" y="2157634"/>
                  <a:pt x="516799" y="2126199"/>
                  <a:pt x="523657" y="2094576"/>
                </a:cubicBezTo>
                <a:cubicBezTo>
                  <a:pt x="529371" y="2068667"/>
                  <a:pt x="533563" y="2042568"/>
                  <a:pt x="538516" y="2016467"/>
                </a:cubicBezTo>
                <a:cubicBezTo>
                  <a:pt x="543850" y="1987892"/>
                  <a:pt x="556234" y="1965222"/>
                  <a:pt x="584999" y="1953411"/>
                </a:cubicBezTo>
                <a:cubicBezTo>
                  <a:pt x="594143" y="1949601"/>
                  <a:pt x="601384" y="1940457"/>
                  <a:pt x="609004" y="1933217"/>
                </a:cubicBezTo>
                <a:cubicBezTo>
                  <a:pt x="614528" y="1928074"/>
                  <a:pt x="618720" y="1921214"/>
                  <a:pt x="624434" y="1916452"/>
                </a:cubicBezTo>
                <a:cubicBezTo>
                  <a:pt x="654535" y="1891495"/>
                  <a:pt x="684824" y="1866920"/>
                  <a:pt x="714925" y="1842156"/>
                </a:cubicBezTo>
                <a:cubicBezTo>
                  <a:pt x="717783" y="1839677"/>
                  <a:pt x="721212" y="1837011"/>
                  <a:pt x="722546" y="1833773"/>
                </a:cubicBezTo>
                <a:cubicBezTo>
                  <a:pt x="736452" y="1800244"/>
                  <a:pt x="749596" y="1766333"/>
                  <a:pt x="764267" y="1733186"/>
                </a:cubicBezTo>
                <a:cubicBezTo>
                  <a:pt x="769981" y="1720421"/>
                  <a:pt x="777029" y="1707277"/>
                  <a:pt x="786936" y="1697751"/>
                </a:cubicBezTo>
                <a:cubicBezTo>
                  <a:pt x="809416" y="1676034"/>
                  <a:pt x="833801" y="1656221"/>
                  <a:pt x="843517" y="1624978"/>
                </a:cubicBezTo>
                <a:cubicBezTo>
                  <a:pt x="846374" y="1615834"/>
                  <a:pt x="847899" y="1604976"/>
                  <a:pt x="845422" y="1596211"/>
                </a:cubicBezTo>
                <a:close/>
                <a:moveTo>
                  <a:pt x="798723" y="1459070"/>
                </a:moveTo>
                <a:lnTo>
                  <a:pt x="807941" y="1481569"/>
                </a:lnTo>
                <a:lnTo>
                  <a:pt x="798724" y="1459071"/>
                </a:lnTo>
                <a:close/>
                <a:moveTo>
                  <a:pt x="779530" y="1268755"/>
                </a:moveTo>
                <a:lnTo>
                  <a:pt x="774363" y="1286066"/>
                </a:lnTo>
                <a:cubicBezTo>
                  <a:pt x="759789" y="1306927"/>
                  <a:pt x="753550" y="1328549"/>
                  <a:pt x="752025" y="1350624"/>
                </a:cubicBezTo>
                <a:lnTo>
                  <a:pt x="757620" y="1413837"/>
                </a:lnTo>
                <a:lnTo>
                  <a:pt x="752026" y="1350625"/>
                </a:lnTo>
                <a:cubicBezTo>
                  <a:pt x="753550" y="1328550"/>
                  <a:pt x="759790" y="1306927"/>
                  <a:pt x="774363" y="1286067"/>
                </a:cubicBezTo>
                <a:cubicBezTo>
                  <a:pt x="777506" y="1281686"/>
                  <a:pt x="779078" y="1275399"/>
                  <a:pt x="779530" y="1268755"/>
                </a:cubicBezTo>
                <a:close/>
                <a:moveTo>
                  <a:pt x="837801" y="773032"/>
                </a:moveTo>
                <a:lnTo>
                  <a:pt x="829801" y="854376"/>
                </a:lnTo>
                <a:cubicBezTo>
                  <a:pt x="827515" y="878953"/>
                  <a:pt x="826753" y="903719"/>
                  <a:pt x="798747" y="915340"/>
                </a:cubicBezTo>
                <a:cubicBezTo>
                  <a:pt x="794365" y="917056"/>
                  <a:pt x="791127" y="922770"/>
                  <a:pt x="788269" y="927152"/>
                </a:cubicBezTo>
                <a:cubicBezTo>
                  <a:pt x="744261" y="994782"/>
                  <a:pt x="745405" y="1030977"/>
                  <a:pt x="791889" y="1097084"/>
                </a:cubicBezTo>
                <a:cubicBezTo>
                  <a:pt x="796651" y="1103942"/>
                  <a:pt x="800081" y="1118610"/>
                  <a:pt x="796271" y="1123182"/>
                </a:cubicBezTo>
                <a:cubicBezTo>
                  <a:pt x="780459" y="1142614"/>
                  <a:pt x="773411" y="1162951"/>
                  <a:pt x="771553" y="1184026"/>
                </a:cubicBezTo>
                <a:cubicBezTo>
                  <a:pt x="773411" y="1162951"/>
                  <a:pt x="780460" y="1142615"/>
                  <a:pt x="796272" y="1123183"/>
                </a:cubicBezTo>
                <a:cubicBezTo>
                  <a:pt x="800082" y="1118611"/>
                  <a:pt x="796652" y="1103943"/>
                  <a:pt x="791890" y="1097085"/>
                </a:cubicBezTo>
                <a:cubicBezTo>
                  <a:pt x="745406" y="1030978"/>
                  <a:pt x="744262" y="994783"/>
                  <a:pt x="788270" y="927153"/>
                </a:cubicBezTo>
                <a:cubicBezTo>
                  <a:pt x="791128" y="922771"/>
                  <a:pt x="794366" y="917057"/>
                  <a:pt x="798748" y="915341"/>
                </a:cubicBezTo>
                <a:cubicBezTo>
                  <a:pt x="826753" y="903720"/>
                  <a:pt x="827515" y="878954"/>
                  <a:pt x="829801" y="854377"/>
                </a:cubicBezTo>
                <a:cubicBezTo>
                  <a:pt x="832277" y="827327"/>
                  <a:pt x="835515" y="800274"/>
                  <a:pt x="837801" y="773033"/>
                </a:cubicBezTo>
                <a:close/>
                <a:moveTo>
                  <a:pt x="782400" y="517848"/>
                </a:moveTo>
                <a:lnTo>
                  <a:pt x="791317" y="556044"/>
                </a:lnTo>
                <a:cubicBezTo>
                  <a:pt x="793413" y="564045"/>
                  <a:pt x="798937" y="572619"/>
                  <a:pt x="797795" y="580047"/>
                </a:cubicBezTo>
                <a:cubicBezTo>
                  <a:pt x="794461" y="601575"/>
                  <a:pt x="796890" y="622198"/>
                  <a:pt x="801176" y="642534"/>
                </a:cubicBezTo>
                <a:lnTo>
                  <a:pt x="813700" y="694925"/>
                </a:lnTo>
                <a:lnTo>
                  <a:pt x="801177" y="642535"/>
                </a:lnTo>
                <a:cubicBezTo>
                  <a:pt x="796891" y="622198"/>
                  <a:pt x="794462" y="601576"/>
                  <a:pt x="797796" y="580048"/>
                </a:cubicBezTo>
                <a:cubicBezTo>
                  <a:pt x="798938" y="572620"/>
                  <a:pt x="793414" y="564046"/>
                  <a:pt x="791318" y="556045"/>
                </a:cubicBezTo>
                <a:close/>
                <a:moveTo>
                  <a:pt x="783887" y="313530"/>
                </a:moveTo>
                <a:lnTo>
                  <a:pt x="786245" y="324055"/>
                </a:lnTo>
                <a:cubicBezTo>
                  <a:pt x="786031" y="328961"/>
                  <a:pt x="785126" y="334581"/>
                  <a:pt x="784459" y="338867"/>
                </a:cubicBezTo>
                <a:lnTo>
                  <a:pt x="784454" y="338895"/>
                </a:lnTo>
                <a:lnTo>
                  <a:pt x="778363" y="367325"/>
                </a:lnTo>
                <a:lnTo>
                  <a:pt x="774553" y="395637"/>
                </a:lnTo>
                <a:lnTo>
                  <a:pt x="784454" y="338895"/>
                </a:lnTo>
                <a:lnTo>
                  <a:pt x="784460" y="338868"/>
                </a:lnTo>
                <a:cubicBezTo>
                  <a:pt x="785794" y="330296"/>
                  <a:pt x="788080" y="316387"/>
                  <a:pt x="783888" y="313531"/>
                </a:cubicBezTo>
                <a:close/>
                <a:moveTo>
                  <a:pt x="761560" y="281565"/>
                </a:moveTo>
                <a:lnTo>
                  <a:pt x="766454" y="295412"/>
                </a:lnTo>
                <a:lnTo>
                  <a:pt x="766455" y="295412"/>
                </a:lnTo>
                <a:close/>
                <a:moveTo>
                  <a:pt x="774880" y="24483"/>
                </a:moveTo>
                <a:lnTo>
                  <a:pt x="777142" y="74126"/>
                </a:lnTo>
                <a:cubicBezTo>
                  <a:pt x="775758" y="100171"/>
                  <a:pt x="771253" y="125873"/>
                  <a:pt x="767023" y="151566"/>
                </a:cubicBezTo>
                <a:lnTo>
                  <a:pt x="766824" y="153385"/>
                </a:lnTo>
                <a:lnTo>
                  <a:pt x="763010" y="177268"/>
                </a:lnTo>
                <a:lnTo>
                  <a:pt x="758551" y="228941"/>
                </a:lnTo>
                <a:lnTo>
                  <a:pt x="766824" y="153385"/>
                </a:lnTo>
                <a:lnTo>
                  <a:pt x="771220" y="125858"/>
                </a:lnTo>
                <a:cubicBezTo>
                  <a:pt x="773910" y="108700"/>
                  <a:pt x="776220" y="91489"/>
                  <a:pt x="777143" y="74126"/>
                </a:cubicBezTo>
                <a:close/>
                <a:moveTo>
                  <a:pt x="313355" y="0"/>
                </a:moveTo>
                <a:lnTo>
                  <a:pt x="777461" y="0"/>
                </a:lnTo>
                <a:lnTo>
                  <a:pt x="4543952" y="0"/>
                </a:lnTo>
                <a:lnTo>
                  <a:pt x="4543952" y="3333749"/>
                </a:lnTo>
                <a:lnTo>
                  <a:pt x="399547" y="3333749"/>
                </a:lnTo>
                <a:lnTo>
                  <a:pt x="398922" y="3329057"/>
                </a:lnTo>
                <a:cubicBezTo>
                  <a:pt x="389540" y="3276477"/>
                  <a:pt x="376205" y="3224564"/>
                  <a:pt x="363250" y="3172651"/>
                </a:cubicBezTo>
                <a:lnTo>
                  <a:pt x="350796" y="3077399"/>
                </a:lnTo>
                <a:lnTo>
                  <a:pt x="362488" y="2982146"/>
                </a:lnTo>
                <a:cubicBezTo>
                  <a:pt x="365441" y="2970573"/>
                  <a:pt x="366442" y="2959154"/>
                  <a:pt x="366072" y="2947860"/>
                </a:cubicBezTo>
                <a:lnTo>
                  <a:pt x="362488" y="2982145"/>
                </a:lnTo>
                <a:cubicBezTo>
                  <a:pt x="354392" y="3014150"/>
                  <a:pt x="350582" y="3045774"/>
                  <a:pt x="350796" y="3077398"/>
                </a:cubicBezTo>
                <a:lnTo>
                  <a:pt x="350796" y="3077399"/>
                </a:lnTo>
                <a:cubicBezTo>
                  <a:pt x="351010" y="3109023"/>
                  <a:pt x="355249" y="3140647"/>
                  <a:pt x="363250" y="3172652"/>
                </a:cubicBezTo>
                <a:cubicBezTo>
                  <a:pt x="376205" y="3224565"/>
                  <a:pt x="389540" y="3276478"/>
                  <a:pt x="398922" y="3329058"/>
                </a:cubicBezTo>
                <a:lnTo>
                  <a:pt x="399546" y="3333749"/>
                </a:lnTo>
                <a:lnTo>
                  <a:pt x="12516" y="3333749"/>
                </a:lnTo>
                <a:lnTo>
                  <a:pt x="12910" y="3318768"/>
                </a:lnTo>
                <a:cubicBezTo>
                  <a:pt x="12243" y="3314101"/>
                  <a:pt x="9909" y="3308767"/>
                  <a:pt x="6718" y="3304076"/>
                </a:cubicBezTo>
                <a:lnTo>
                  <a:pt x="0" y="3297654"/>
                </a:lnTo>
                <a:lnTo>
                  <a:pt x="0" y="3207864"/>
                </a:lnTo>
                <a:lnTo>
                  <a:pt x="15553" y="3186768"/>
                </a:lnTo>
                <a:cubicBezTo>
                  <a:pt x="28483" y="3162326"/>
                  <a:pt x="30484" y="3134644"/>
                  <a:pt x="36341" y="3107497"/>
                </a:cubicBezTo>
                <a:cubicBezTo>
                  <a:pt x="41105" y="3085400"/>
                  <a:pt x="41295" y="3064824"/>
                  <a:pt x="38057" y="3042725"/>
                </a:cubicBezTo>
                <a:cubicBezTo>
                  <a:pt x="30817" y="2994719"/>
                  <a:pt x="41105" y="2948044"/>
                  <a:pt x="54249" y="2901940"/>
                </a:cubicBezTo>
                <a:cubicBezTo>
                  <a:pt x="63012" y="2871459"/>
                  <a:pt x="68346" y="2840216"/>
                  <a:pt x="77300" y="2809927"/>
                </a:cubicBezTo>
                <a:cubicBezTo>
                  <a:pt x="84158" y="2787256"/>
                  <a:pt x="92351" y="2764587"/>
                  <a:pt x="103399" y="2743823"/>
                </a:cubicBezTo>
                <a:cubicBezTo>
                  <a:pt x="119594" y="2713720"/>
                  <a:pt x="143978" y="2687433"/>
                  <a:pt x="137500" y="2649140"/>
                </a:cubicBezTo>
                <a:cubicBezTo>
                  <a:pt x="131786" y="2615418"/>
                  <a:pt x="143786" y="2584939"/>
                  <a:pt x="155217" y="2554076"/>
                </a:cubicBezTo>
                <a:cubicBezTo>
                  <a:pt x="163599" y="2531406"/>
                  <a:pt x="172173" y="2508739"/>
                  <a:pt x="177507" y="2485304"/>
                </a:cubicBezTo>
                <a:cubicBezTo>
                  <a:pt x="183794" y="2457489"/>
                  <a:pt x="181126" y="2426056"/>
                  <a:pt x="192748" y="2401289"/>
                </a:cubicBezTo>
                <a:cubicBezTo>
                  <a:pt x="204940" y="2375380"/>
                  <a:pt x="196748" y="2353856"/>
                  <a:pt x="193318" y="2330803"/>
                </a:cubicBezTo>
                <a:cubicBezTo>
                  <a:pt x="187984" y="2294036"/>
                  <a:pt x="178077" y="2257456"/>
                  <a:pt x="190652" y="2220309"/>
                </a:cubicBezTo>
                <a:cubicBezTo>
                  <a:pt x="205892" y="2175160"/>
                  <a:pt x="222275" y="2130390"/>
                  <a:pt x="236753" y="2085051"/>
                </a:cubicBezTo>
                <a:cubicBezTo>
                  <a:pt x="242280" y="2067522"/>
                  <a:pt x="244566" y="2048665"/>
                  <a:pt x="247042" y="2030375"/>
                </a:cubicBezTo>
                <a:cubicBezTo>
                  <a:pt x="249138" y="2013040"/>
                  <a:pt x="243804" y="1992276"/>
                  <a:pt x="251804" y="1978937"/>
                </a:cubicBezTo>
                <a:cubicBezTo>
                  <a:pt x="272379" y="1944646"/>
                  <a:pt x="282475" y="1909405"/>
                  <a:pt x="282475" y="1869777"/>
                </a:cubicBezTo>
                <a:cubicBezTo>
                  <a:pt x="282475" y="1854917"/>
                  <a:pt x="291049" y="1840438"/>
                  <a:pt x="292573" y="1825390"/>
                </a:cubicBezTo>
                <a:cubicBezTo>
                  <a:pt x="294477" y="1804813"/>
                  <a:pt x="299622" y="1781191"/>
                  <a:pt x="292381" y="1763284"/>
                </a:cubicBezTo>
                <a:cubicBezTo>
                  <a:pt x="275237" y="1721182"/>
                  <a:pt x="289525" y="1687083"/>
                  <a:pt x="306480" y="1650314"/>
                </a:cubicBezTo>
                <a:cubicBezTo>
                  <a:pt x="323244" y="1614117"/>
                  <a:pt x="336579" y="1576016"/>
                  <a:pt x="347629" y="1537534"/>
                </a:cubicBezTo>
                <a:cubicBezTo>
                  <a:pt x="351629" y="1523056"/>
                  <a:pt x="344961" y="1505721"/>
                  <a:pt x="343629" y="1489717"/>
                </a:cubicBezTo>
                <a:cubicBezTo>
                  <a:pt x="343247" y="1484001"/>
                  <a:pt x="342675" y="1477714"/>
                  <a:pt x="344581" y="1472572"/>
                </a:cubicBezTo>
                <a:cubicBezTo>
                  <a:pt x="362870" y="1422851"/>
                  <a:pt x="376776" y="1372365"/>
                  <a:pt x="367252" y="1318453"/>
                </a:cubicBezTo>
                <a:cubicBezTo>
                  <a:pt x="366298" y="1313501"/>
                  <a:pt x="368394" y="1307975"/>
                  <a:pt x="369728" y="1303021"/>
                </a:cubicBezTo>
                <a:cubicBezTo>
                  <a:pt x="376586" y="1278826"/>
                  <a:pt x="387444" y="1255203"/>
                  <a:pt x="389921" y="1230630"/>
                </a:cubicBezTo>
                <a:cubicBezTo>
                  <a:pt x="396017" y="1170048"/>
                  <a:pt x="398495" y="1109088"/>
                  <a:pt x="402495" y="1048122"/>
                </a:cubicBezTo>
                <a:cubicBezTo>
                  <a:pt x="402685" y="1044312"/>
                  <a:pt x="402685" y="1040312"/>
                  <a:pt x="404019" y="1036884"/>
                </a:cubicBezTo>
                <a:cubicBezTo>
                  <a:pt x="412211" y="1014403"/>
                  <a:pt x="409543" y="994782"/>
                  <a:pt x="393923" y="975730"/>
                </a:cubicBezTo>
                <a:cubicBezTo>
                  <a:pt x="387064" y="967347"/>
                  <a:pt x="383444" y="955917"/>
                  <a:pt x="379634" y="945441"/>
                </a:cubicBezTo>
                <a:cubicBezTo>
                  <a:pt x="373918" y="930008"/>
                  <a:pt x="368394" y="914197"/>
                  <a:pt x="364774" y="898195"/>
                </a:cubicBezTo>
                <a:cubicBezTo>
                  <a:pt x="361346" y="882381"/>
                  <a:pt x="356583" y="865427"/>
                  <a:pt x="359250" y="850186"/>
                </a:cubicBezTo>
                <a:cubicBezTo>
                  <a:pt x="364012" y="822753"/>
                  <a:pt x="374680" y="796652"/>
                  <a:pt x="381730" y="769602"/>
                </a:cubicBezTo>
                <a:cubicBezTo>
                  <a:pt x="384206" y="760267"/>
                  <a:pt x="383824" y="749979"/>
                  <a:pt x="384016" y="740265"/>
                </a:cubicBezTo>
                <a:cubicBezTo>
                  <a:pt x="384586" y="717974"/>
                  <a:pt x="379062" y="695113"/>
                  <a:pt x="394875" y="674920"/>
                </a:cubicBezTo>
                <a:cubicBezTo>
                  <a:pt x="409733" y="656252"/>
                  <a:pt x="405353" y="637389"/>
                  <a:pt x="394113" y="617769"/>
                </a:cubicBezTo>
                <a:cubicBezTo>
                  <a:pt x="386110" y="603670"/>
                  <a:pt x="379824" y="587669"/>
                  <a:pt x="376776" y="571857"/>
                </a:cubicBezTo>
                <a:cubicBezTo>
                  <a:pt x="372586" y="550138"/>
                  <a:pt x="370870" y="528612"/>
                  <a:pt x="373348" y="505179"/>
                </a:cubicBezTo>
                <a:cubicBezTo>
                  <a:pt x="375062" y="488604"/>
                  <a:pt x="375824" y="475078"/>
                  <a:pt x="385920" y="462123"/>
                </a:cubicBezTo>
                <a:cubicBezTo>
                  <a:pt x="387444" y="460029"/>
                  <a:pt x="387826" y="456219"/>
                  <a:pt x="387634" y="453361"/>
                </a:cubicBezTo>
                <a:cubicBezTo>
                  <a:pt x="384396" y="415832"/>
                  <a:pt x="386110" y="378683"/>
                  <a:pt x="388399" y="340771"/>
                </a:cubicBezTo>
                <a:cubicBezTo>
                  <a:pt x="391445" y="292576"/>
                  <a:pt x="382492" y="241898"/>
                  <a:pt x="350487" y="200179"/>
                </a:cubicBezTo>
                <a:cubicBezTo>
                  <a:pt x="345723" y="194082"/>
                  <a:pt x="343629" y="184938"/>
                  <a:pt x="342485" y="176936"/>
                </a:cubicBezTo>
                <a:cubicBezTo>
                  <a:pt x="337533" y="139216"/>
                  <a:pt x="334103" y="101305"/>
                  <a:pt x="328579" y="63584"/>
                </a:cubicBezTo>
                <a:cubicBezTo>
                  <a:pt x="325530" y="43009"/>
                  <a:pt x="322862" y="21483"/>
                  <a:pt x="314480" y="2814"/>
                </a:cubicBezTo>
                <a:close/>
              </a:path>
            </a:pathLst>
          </a:custGeom>
        </p:spPr>
      </p:pic>
      <p:grpSp>
        <p:nvGrpSpPr>
          <p:cNvPr id="22" name="Group 21">
            <a:extLst>
              <a:ext uri="{FF2B5EF4-FFF2-40B4-BE49-F238E27FC236}">
                <a16:creationId xmlns:a16="http://schemas.microsoft.com/office/drawing/2014/main" id="{AB6C26B1-3A2E-7BCD-D437-DBC8A5387E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84937" y="0"/>
            <a:ext cx="744420" cy="5854700"/>
            <a:chOff x="4816532" y="-1"/>
            <a:chExt cx="874716" cy="6858001"/>
          </a:xfrm>
        </p:grpSpPr>
        <p:sp>
          <p:nvSpPr>
            <p:cNvPr id="23" name="Freeform: Shape 45">
              <a:extLst>
                <a:ext uri="{FF2B5EF4-FFF2-40B4-BE49-F238E27FC236}">
                  <a16:creationId xmlns:a16="http://schemas.microsoft.com/office/drawing/2014/main" id="{8D20860C-0371-3158-84E5-574B97127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46">
              <a:extLst>
                <a:ext uri="{FF2B5EF4-FFF2-40B4-BE49-F238E27FC236}">
                  <a16:creationId xmlns:a16="http://schemas.microsoft.com/office/drawing/2014/main" id="{8FE625E8-8F26-254D-67AF-0DF5E2D45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7">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11"/>
          <p:cNvSpPr txBox="1"/>
          <p:nvPr/>
        </p:nvSpPr>
        <p:spPr>
          <a:xfrm>
            <a:off x="2339975" y="725711"/>
            <a:ext cx="2266950" cy="304800"/>
          </a:xfrm>
          <a:prstGeom prst="rect">
            <a:avLst/>
          </a:prstGeom>
          <a:solidFill>
            <a:srgbClr val="000000">
              <a:alpha val="0"/>
            </a:srgbClr>
          </a:solidFill>
        </p:spPr>
        <p:txBody>
          <a:bodyPr lIns="0" tIns="0" rIns="0" bIns="0" rtlCol="0" anchor="ctr"/>
          <a:lstStyle/>
          <a:p>
            <a:pPr indent="0" algn="ctr">
              <a:lnSpc>
                <a:spcPct val="110000"/>
              </a:lnSpc>
              <a:defRPr/>
            </a:pPr>
            <a:r>
              <a:rPr lang="en-US" sz="3200" b="1" dirty="0">
                <a:solidFill>
                  <a:srgbClr val="000000"/>
                </a:solidFill>
                <a:latin typeface="+mj-lt"/>
                <a:cs typeface="Times New Roman" panose="02020603050405020304" pitchFamily="18" charset="0"/>
              </a:rPr>
              <a:t>Objectives</a:t>
            </a:r>
            <a:endParaRPr lang="en-US" sz="32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2322FA7D-046B-F4F9-712B-97FB4DDB23E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69" b="94481" l="5902" r="98033">
                        <a14:foregroundMark x1="36230" y1="9740" x2="55902" y2="6169"/>
                        <a14:foregroundMark x1="55902" y1="6169" x2="63770" y2="9253"/>
                        <a14:foregroundMark x1="7377" y1="54221" x2="11639" y2="74351"/>
                        <a14:foregroundMark x1="11639" y1="74351" x2="19836" y2="76786"/>
                        <a14:foregroundMark x1="22459" y1="91883" x2="36721" y2="89935"/>
                        <a14:foregroundMark x1="79836" y1="51461" x2="78852" y2="70779"/>
                        <a14:foregroundMark x1="78852" y1="70779" x2="62131" y2="80519"/>
                        <a14:foregroundMark x1="62131" y1="80519" x2="60000" y2="80519"/>
                        <a14:foregroundMark x1="82459" y1="45130" x2="92459" y2="62825"/>
                        <a14:foregroundMark x1="92459" y1="62825" x2="83770" y2="81818"/>
                        <a14:foregroundMark x1="83770" y1="81818" x2="62295" y2="89610"/>
                        <a14:foregroundMark x1="62295" y1="89610" x2="56393" y2="85877"/>
                        <a14:foregroundMark x1="65574" y1="69643" x2="86230" y2="69481"/>
                        <a14:foregroundMark x1="86230" y1="69481" x2="64262" y2="69643"/>
                        <a14:foregroundMark x1="64262" y1="69643" x2="60492" y2="67370"/>
                        <a14:foregroundMark x1="66066" y1="68182" x2="85738" y2="67695"/>
                        <a14:foregroundMark x1="85738" y1="67695" x2="66066" y2="68994"/>
                        <a14:foregroundMark x1="66066" y1="68994" x2="77869" y2="65584"/>
                        <a14:foregroundMark x1="93115" y1="55519" x2="94918" y2="73701"/>
                        <a14:foregroundMark x1="95410" y1="59578" x2="98033" y2="69643"/>
                        <a14:foregroundMark x1="11148" y1="65909" x2="31803" y2="66396"/>
                        <a14:foregroundMark x1="31803" y1="66396" x2="14098" y2="74838"/>
                        <a14:foregroundMark x1="14098" y1="74838" x2="33443" y2="73377"/>
                        <a14:foregroundMark x1="33443" y1="73377" x2="35902" y2="52435"/>
                        <a14:foregroundMark x1="35902" y1="52435" x2="16066" y2="59091"/>
                        <a14:foregroundMark x1="16066" y1="59091" x2="24262" y2="76461"/>
                        <a14:foregroundMark x1="24262" y1="76461" x2="43607" y2="71916"/>
                        <a14:foregroundMark x1="43607" y1="71916" x2="25574" y2="55032"/>
                        <a14:foregroundMark x1="25574" y1="55032" x2="5902" y2="54545"/>
                        <a14:foregroundMark x1="5902" y1="54545" x2="9672" y2="71916"/>
                        <a14:foregroundMark x1="63770" y1="93182" x2="63770" y2="93182"/>
                        <a14:foregroundMark x1="30820" y1="94481" x2="30820" y2="94481"/>
                      </a14:backgroundRemoval>
                    </a14:imgEffect>
                  </a14:imgLayer>
                </a14:imgProps>
              </a:ext>
            </a:extLst>
          </a:blip>
          <a:stretch>
            <a:fillRect/>
          </a:stretch>
        </p:blipFill>
        <p:spPr>
          <a:xfrm>
            <a:off x="8490992" y="109408"/>
            <a:ext cx="1540597" cy="1555750"/>
          </a:xfrm>
          <a:prstGeom prst="rect">
            <a:avLst/>
          </a:prstGeom>
        </p:spPr>
      </p:pic>
      <p:pic>
        <p:nvPicPr>
          <p:cNvPr id="5" name="Picture 4">
            <a:extLst>
              <a:ext uri="{FF2B5EF4-FFF2-40B4-BE49-F238E27FC236}">
                <a16:creationId xmlns:a16="http://schemas.microsoft.com/office/drawing/2014/main" id="{D590567E-031C-976B-ABAE-55BEADCD2527}"/>
              </a:ext>
            </a:extLst>
          </p:cNvPr>
          <p:cNvPicPr>
            <a:picLocks noChangeAspect="1"/>
          </p:cNvPicPr>
          <p:nvPr/>
        </p:nvPicPr>
        <p:blipFill>
          <a:blip r:embed="rId6"/>
          <a:stretch>
            <a:fillRect/>
          </a:stretch>
        </p:blipFill>
        <p:spPr>
          <a:xfrm>
            <a:off x="7280412" y="2844399"/>
            <a:ext cx="2421160" cy="2397879"/>
          </a:xfrm>
          <a:prstGeom prst="rect">
            <a:avLst/>
          </a:prstGeom>
        </p:spPr>
      </p:pic>
      <p:sp>
        <p:nvSpPr>
          <p:cNvPr id="6" name="TextBox 5">
            <a:extLst>
              <a:ext uri="{FF2B5EF4-FFF2-40B4-BE49-F238E27FC236}">
                <a16:creationId xmlns:a16="http://schemas.microsoft.com/office/drawing/2014/main" id="{5B14FC3B-CF2B-73BD-895D-1753E18CBB76}"/>
              </a:ext>
            </a:extLst>
          </p:cNvPr>
          <p:cNvSpPr txBox="1"/>
          <p:nvPr/>
        </p:nvSpPr>
        <p:spPr>
          <a:xfrm>
            <a:off x="7236617" y="2089150"/>
            <a:ext cx="2464955" cy="646331"/>
          </a:xfrm>
          <a:prstGeom prst="rect">
            <a:avLst/>
          </a:prstGeom>
          <a:noFill/>
        </p:spPr>
        <p:txBody>
          <a:bodyPr wrap="square" rtlCol="0">
            <a:spAutoFit/>
          </a:bodyPr>
          <a:lstStyle/>
          <a:p>
            <a:pPr algn="ctr"/>
            <a:r>
              <a:rPr lang="en-US" dirty="0"/>
              <a:t>Key Variables from NHANES</a:t>
            </a:r>
          </a:p>
        </p:txBody>
      </p:sp>
      <p:graphicFrame>
        <p:nvGraphicFramePr>
          <p:cNvPr id="19" name="TextBox 16">
            <a:extLst>
              <a:ext uri="{FF2B5EF4-FFF2-40B4-BE49-F238E27FC236}">
                <a16:creationId xmlns:a16="http://schemas.microsoft.com/office/drawing/2014/main" id="{C8EE2D10-9EED-F88A-377F-561F6D4FC601}"/>
              </a:ext>
            </a:extLst>
          </p:cNvPr>
          <p:cNvGraphicFramePr/>
          <p:nvPr>
            <p:extLst>
              <p:ext uri="{D42A27DB-BD31-4B8C-83A1-F6EECF244321}">
                <p14:modId xmlns:p14="http://schemas.microsoft.com/office/powerpoint/2010/main" val="1638324642"/>
              </p:ext>
            </p:extLst>
          </p:nvPr>
        </p:nvGraphicFramePr>
        <p:xfrm>
          <a:off x="311150" y="878111"/>
          <a:ext cx="6324600" cy="43352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5957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6" name="Rectangle 15" hidden="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375900" cy="58547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4937" y="0"/>
            <a:ext cx="3890963" cy="5854700"/>
            <a:chOff x="7620000" y="-1"/>
            <a:chExt cx="4572000" cy="6858001"/>
          </a:xfrm>
          <a:effectLst>
            <a:outerShdw blurRad="381000" dist="152400" dir="10800000" algn="ctr" rotWithShape="0">
              <a:srgbClr val="000000">
                <a:alpha val="10000"/>
              </a:srgbClr>
            </a:outerShdw>
          </a:effectLst>
        </p:grpSpPr>
        <p:grpSp>
          <p:nvGrpSpPr>
            <p:cNvPr id="19" name="Group 18">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23" name="Freeform: Shape 22">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0" name="Group 19">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1" name="Freeform: Shape 20">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11" name="Picture 10" descr="A blue dna strand symbol&#10;&#10;Description automatically generated">
            <a:extLst>
              <a:ext uri="{FF2B5EF4-FFF2-40B4-BE49-F238E27FC236}">
                <a16:creationId xmlns:a16="http://schemas.microsoft.com/office/drawing/2014/main" id="{2A7336B3-5DCD-25F2-8664-EAAB8F642B49}"/>
              </a:ext>
            </a:extLst>
          </p:cNvPr>
          <p:cNvPicPr>
            <a:picLocks noChangeAspect="1"/>
          </p:cNvPicPr>
          <p:nvPr/>
        </p:nvPicPr>
        <p:blipFill>
          <a:blip r:embed="rId5"/>
          <a:stretch>
            <a:fillRect/>
          </a:stretch>
        </p:blipFill>
        <p:spPr>
          <a:xfrm>
            <a:off x="7411743" y="1330048"/>
            <a:ext cx="2267026" cy="3250217"/>
          </a:xfrm>
          <a:prstGeom prst="rect">
            <a:avLst/>
          </a:prstGeom>
        </p:spPr>
      </p:pic>
      <p:sp>
        <p:nvSpPr>
          <p:cNvPr id="12" name="TextBox 7">
            <a:extLst>
              <a:ext uri="{FF2B5EF4-FFF2-40B4-BE49-F238E27FC236}">
                <a16:creationId xmlns:a16="http://schemas.microsoft.com/office/drawing/2014/main" id="{3BF4830F-383E-9616-E30A-346797C23179}"/>
              </a:ext>
            </a:extLst>
          </p:cNvPr>
          <p:cNvSpPr txBox="1"/>
          <p:nvPr/>
        </p:nvSpPr>
        <p:spPr>
          <a:xfrm>
            <a:off x="1377950" y="283633"/>
            <a:ext cx="32956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rPr>
              <a:t>Overview of Study</a:t>
            </a:r>
            <a:endParaRPr lang="en-US" sz="3200" b="0" i="0" u="none" strike="noStrike" dirty="0">
              <a:solidFill>
                <a:srgbClr val="000000"/>
              </a:solidFill>
              <a:effectLst/>
              <a:latin typeface="+mj-lt"/>
            </a:endParaRPr>
          </a:p>
        </p:txBody>
      </p:sp>
      <p:sp>
        <p:nvSpPr>
          <p:cNvPr id="13" name="TextBox 12">
            <a:extLst>
              <a:ext uri="{FF2B5EF4-FFF2-40B4-BE49-F238E27FC236}">
                <a16:creationId xmlns:a16="http://schemas.microsoft.com/office/drawing/2014/main" id="{A02A2172-4F4C-F6AA-351E-34DD80923905}"/>
              </a:ext>
            </a:extLst>
          </p:cNvPr>
          <p:cNvSpPr txBox="1"/>
          <p:nvPr/>
        </p:nvSpPr>
        <p:spPr>
          <a:xfrm>
            <a:off x="221368" y="1042233"/>
            <a:ext cx="6096000" cy="3970318"/>
          </a:xfrm>
          <a:prstGeom prst="rect">
            <a:avLst/>
          </a:prstGeom>
          <a:noFill/>
        </p:spPr>
        <p:txBody>
          <a:bodyPr wrap="square" rtlCol="0">
            <a:spAutoFit/>
          </a:bodyPr>
          <a:lstStyle/>
          <a:p>
            <a:r>
              <a:rPr lang="en-US" b="1" dirty="0">
                <a:cs typeface="Times New Roman" panose="02020603050405020304" pitchFamily="18" charset="0"/>
              </a:rPr>
              <a:t>Data Source:</a:t>
            </a:r>
            <a:r>
              <a:rPr lang="en-US" dirty="0">
                <a:cs typeface="Times New Roman" panose="02020603050405020304" pitchFamily="18" charset="0"/>
              </a:rPr>
              <a:t> NHANES 2001–2002, merged across multiple files using SEQN.</a:t>
            </a:r>
          </a:p>
          <a:p>
            <a:endParaRPr lang="en-US" dirty="0">
              <a:cs typeface="Times New Roman" panose="02020603050405020304" pitchFamily="18" charset="0"/>
            </a:endParaRPr>
          </a:p>
          <a:p>
            <a:r>
              <a:rPr lang="en-US" b="1" dirty="0">
                <a:cs typeface="Times New Roman" panose="02020603050405020304" pitchFamily="18" charset="0"/>
              </a:rPr>
              <a:t>Sample:</a:t>
            </a:r>
            <a:r>
              <a:rPr lang="en-US" dirty="0">
                <a:cs typeface="Times New Roman" panose="02020603050405020304" pitchFamily="18" charset="0"/>
              </a:rPr>
              <a:t> 1,309 U.S. adults with biomarker and lifestyle data.</a:t>
            </a:r>
          </a:p>
          <a:p>
            <a:endParaRPr lang="en-US" dirty="0">
              <a:cs typeface="Times New Roman" panose="02020603050405020304" pitchFamily="18" charset="0"/>
            </a:endParaRPr>
          </a:p>
          <a:p>
            <a:r>
              <a:rPr lang="en-US" b="1" dirty="0">
                <a:cs typeface="Times New Roman" panose="02020603050405020304" pitchFamily="18" charset="0"/>
              </a:rPr>
              <a:t>Variables Included:</a:t>
            </a:r>
            <a:r>
              <a:rPr lang="en-US" dirty="0">
                <a:cs typeface="Times New Roman" panose="02020603050405020304" pitchFamily="18" charset="0"/>
              </a:rPr>
              <a:t> Telomere length, CRP, glucose, insulin, LDL, triglycerides, vitamin D, BMI, weight, physical activity, general health, age, gender, and more.</a:t>
            </a:r>
          </a:p>
          <a:p>
            <a:endParaRPr lang="en-US" dirty="0">
              <a:cs typeface="Times New Roman" panose="02020603050405020304" pitchFamily="18" charset="0"/>
            </a:endParaRPr>
          </a:p>
          <a:p>
            <a:r>
              <a:rPr lang="en-US" b="1" dirty="0">
                <a:cs typeface="Times New Roman" panose="02020603050405020304" pitchFamily="18" charset="0"/>
              </a:rPr>
              <a:t>Biological Age Proxy:</a:t>
            </a:r>
            <a:r>
              <a:rPr lang="en-US" dirty="0">
                <a:cs typeface="Times New Roman" panose="02020603050405020304" pitchFamily="18" charset="0"/>
              </a:rPr>
              <a:t> GrimAge (a DNA methylation clock shown to correlate with morbidity and mortality risk).</a:t>
            </a:r>
          </a:p>
          <a:p>
            <a:endParaRPr lang="en-US" dirty="0">
              <a:cs typeface="Times New Roman" panose="02020603050405020304" pitchFamily="18" charset="0"/>
            </a:endParaRPr>
          </a:p>
          <a:p>
            <a:r>
              <a:rPr lang="en-US" b="1" dirty="0">
                <a:cs typeface="Times New Roman" panose="02020603050405020304" pitchFamily="18" charset="0"/>
              </a:rPr>
              <a:t>Approach:</a:t>
            </a:r>
            <a:r>
              <a:rPr lang="en-US" dirty="0">
                <a:cs typeface="Times New Roman" panose="02020603050405020304" pitchFamily="18" charset="0"/>
              </a:rPr>
              <a:t> Combined exploratory analysis, linear regression, and machine learning (Random Forest, Bagged Trees).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88564AC3-3365-5570-686B-51D0DFAEC9A9}"/>
              </a:ext>
            </a:extLst>
          </p:cNvPr>
          <p:cNvSpPr txBox="1"/>
          <p:nvPr/>
        </p:nvSpPr>
        <p:spPr>
          <a:xfrm>
            <a:off x="665611" y="119944"/>
            <a:ext cx="7740378" cy="520225"/>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r>
              <a:rPr lang="en-US" sz="3400" b="1" i="0" u="none" strike="noStrike" kern="1200" dirty="0">
                <a:effectLst/>
                <a:latin typeface="+mj-lt"/>
                <a:ea typeface="+mj-ea"/>
                <a:cs typeface="+mj-cs"/>
              </a:rPr>
              <a:t>Research Questions and Hypotheses</a:t>
            </a:r>
            <a:endParaRPr lang="en-US" sz="3400" b="0" i="0" u="none" strike="noStrike" kern="1200" dirty="0">
              <a:effectLst/>
              <a:latin typeface="+mj-lt"/>
              <a:ea typeface="+mj-ea"/>
              <a:cs typeface="+mj-cs"/>
            </a:endParaRPr>
          </a:p>
        </p:txBody>
      </p:sp>
      <p:sp>
        <p:nvSpPr>
          <p:cNvPr id="10" name="TextBox 9">
            <a:extLst>
              <a:ext uri="{FF2B5EF4-FFF2-40B4-BE49-F238E27FC236}">
                <a16:creationId xmlns:a16="http://schemas.microsoft.com/office/drawing/2014/main" id="{25EE1B73-7CC9-1611-B2CD-21757E0693D4}"/>
              </a:ext>
            </a:extLst>
          </p:cNvPr>
          <p:cNvSpPr txBox="1"/>
          <p:nvPr/>
        </p:nvSpPr>
        <p:spPr>
          <a:xfrm>
            <a:off x="311150" y="565150"/>
            <a:ext cx="8001000" cy="4343400"/>
          </a:xfrm>
          <a:prstGeom prst="rect">
            <a:avLst/>
          </a:prstGeom>
        </p:spPr>
        <p:txBody>
          <a:bodyPr vert="horz" lIns="91440" tIns="45720" rIns="91440" bIns="45720" rtlCol="0">
            <a:noAutofit/>
          </a:bodyPr>
          <a:lstStyle/>
          <a:p>
            <a:pPr marL="342900" indent="-342900">
              <a:buFont typeface="Arial" panose="020B0604020202020204" pitchFamily="34" charset="0"/>
              <a:buChar char="•"/>
            </a:pPr>
            <a:r>
              <a:rPr lang="en-US" sz="1400" b="1" dirty="0">
                <a:cs typeface="Times New Roman" panose="02020603050405020304" pitchFamily="18" charset="0"/>
              </a:rPr>
              <a:t>RQ1</a:t>
            </a:r>
            <a:r>
              <a:rPr lang="en-US" sz="1400" dirty="0">
                <a:cs typeface="Times New Roman" panose="02020603050405020304" pitchFamily="18" charset="0"/>
              </a:rPr>
              <a:t>: Can specific biomarkers (e.g., telomere length, DNA methylation, cholesterol, glucose, insulin) be used to estimate biological age?</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No linear relationship between selected biomarkers and biological age</a:t>
            </a: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A linear relationship exists between selected biomarkers and biological age</a:t>
            </a:r>
          </a:p>
          <a:p>
            <a:pPr lvl="1"/>
            <a:endParaRPr lang="en-US" sz="1400" dirty="0">
              <a:cs typeface="Times New Roman" panose="02020603050405020304" pitchFamily="18" charset="0"/>
            </a:endParaRPr>
          </a:p>
          <a:p>
            <a:pPr marL="342900" indent="-342900">
              <a:buFont typeface="Arial" panose="020B0604020202020204" pitchFamily="34" charset="0"/>
              <a:buChar char="•"/>
            </a:pPr>
            <a:r>
              <a:rPr lang="en-US" sz="1400" b="1" dirty="0">
                <a:cs typeface="Times New Roman" panose="02020603050405020304" pitchFamily="18" charset="0"/>
              </a:rPr>
              <a:t>RQ2</a:t>
            </a:r>
            <a:r>
              <a:rPr lang="en-US" sz="1400" dirty="0">
                <a:cs typeface="Times New Roman" panose="02020603050405020304" pitchFamily="18" charset="0"/>
              </a:rPr>
              <a:t>: Do lifestyle factors (e.g., physical activity, fitness level) add predictive value beyond biomarkers?</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Lifestyle factors do not add predictive value beyond biomarkers</a:t>
            </a: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Lifestyle factors do add predictive value beyond biomarkers</a:t>
            </a:r>
          </a:p>
          <a:p>
            <a:pPr lvl="1"/>
            <a:endParaRPr lang="en-US" sz="1400" dirty="0">
              <a:cs typeface="Times New Roman" panose="02020603050405020304" pitchFamily="18" charset="0"/>
            </a:endParaRPr>
          </a:p>
          <a:p>
            <a:pPr marL="342900" indent="-342900">
              <a:buFont typeface="Arial" panose="020B0604020202020204" pitchFamily="34" charset="0"/>
              <a:buChar char="•"/>
            </a:pPr>
            <a:r>
              <a:rPr lang="en-US" sz="1400" b="1" dirty="0">
                <a:cs typeface="Times New Roman" panose="02020603050405020304" pitchFamily="18" charset="0"/>
              </a:rPr>
              <a:t>RQ3</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cs typeface="Times New Roman" panose="02020603050405020304" pitchFamily="18" charset="0"/>
              </a:rPr>
              <a:t>Is the mean difference between biological age and chronological age significantly greater in individuals </a:t>
            </a:r>
            <a:r>
              <a:rPr lang="en-US" sz="1400" dirty="0">
                <a:cs typeface="Times New Roman" panose="02020603050405020304" pitchFamily="18" charset="0"/>
              </a:rPr>
              <a:t>with poor health indicators (e.g., high inflammation, poor glucose/insulin control)?</a:t>
            </a:r>
          </a:p>
          <a:p>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H₀</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rPr>
              <a:t>There is no difference in the mean age (biological age minus chronological age) between individuals with poor health indica</a:t>
            </a:r>
            <a:r>
              <a:rPr lang="en-US" sz="1400" dirty="0">
                <a:solidFill>
                  <a:srgbClr val="000000"/>
                </a:solidFill>
                <a:ea typeface="Times New Roman" panose="02020603050405020304" pitchFamily="18" charset="0"/>
              </a:rPr>
              <a:t>tors</a:t>
            </a:r>
            <a:endParaRPr lang="en-US" sz="1400" dirty="0">
              <a:cs typeface="Times New Roman" panose="02020603050405020304" pitchFamily="18" charset="0"/>
            </a:endParaRPr>
          </a:p>
          <a:p>
            <a:pPr marL="800100" lvl="1" indent="-342900">
              <a:buFont typeface="Courier New" panose="02070309020205020404" pitchFamily="49" charset="0"/>
              <a:buChar char="o"/>
            </a:pPr>
            <a:r>
              <a:rPr lang="en-US" sz="1400" i="1" dirty="0">
                <a:cs typeface="Times New Roman" panose="02020603050405020304" pitchFamily="18" charset="0"/>
              </a:rPr>
              <a:t>H₁</a:t>
            </a:r>
            <a:r>
              <a:rPr lang="en-US" sz="1400" dirty="0">
                <a:cs typeface="Times New Roman" panose="02020603050405020304" pitchFamily="18" charset="0"/>
              </a:rPr>
              <a:t>: </a:t>
            </a:r>
            <a:r>
              <a:rPr lang="en-US" sz="1400" dirty="0">
                <a:solidFill>
                  <a:srgbClr val="000000"/>
                </a:solidFill>
                <a:effectLst/>
                <a:ea typeface="Times New Roman" panose="02020603050405020304" pitchFamily="18" charset="0"/>
              </a:rPr>
              <a:t>There is a difference in the mean age (biological age minus chronological age) between individuals with poor health indica</a:t>
            </a:r>
            <a:r>
              <a:rPr lang="en-US" sz="1400" dirty="0">
                <a:solidFill>
                  <a:srgbClr val="000000"/>
                </a:solidFill>
                <a:ea typeface="Times New Roman" panose="02020603050405020304" pitchFamily="18" charset="0"/>
              </a:rPr>
              <a:t>tors</a:t>
            </a:r>
          </a:p>
          <a:p>
            <a:pPr marL="800100" lvl="1" indent="-342900">
              <a:buFont typeface="Courier New" panose="02070309020205020404" pitchFamily="49" charset="0"/>
              <a:buChar char="o"/>
            </a:pPr>
            <a:endParaRPr lang="en-US" sz="1400" dirty="0">
              <a:cs typeface="Times New Roman" panose="02020603050405020304" pitchFamily="18" charset="0"/>
            </a:endParaRPr>
          </a:p>
          <a:p>
            <a:pPr marL="342900" indent="-342900">
              <a:buFont typeface="Arial" panose="020B0604020202020204" pitchFamily="34" charset="0"/>
              <a:buChar char="•"/>
            </a:pPr>
            <a:r>
              <a:rPr lang="en-US" sz="1400" dirty="0">
                <a:cs typeface="Times New Roman" panose="02020603050405020304" pitchFamily="18" charset="0"/>
              </a:rPr>
              <a:t>Hypotheses tested using linear regression and machine learning models (e.g., Random Forest, Bagged Trees)</a:t>
            </a:r>
          </a:p>
          <a:p>
            <a:endParaRPr lang="en-US" sz="1400" dirty="0">
              <a:cs typeface="Times New Roman" panose="02020603050405020304" pitchFamily="18" charset="0"/>
            </a:endParaRPr>
          </a:p>
          <a:p>
            <a:pPr marL="342900" indent="-342900">
              <a:buFont typeface="Arial" panose="020B0604020202020204" pitchFamily="34" charset="0"/>
              <a:buChar char="•"/>
            </a:pPr>
            <a:r>
              <a:rPr lang="en-US" sz="1400" dirty="0">
                <a:cs typeface="Times New Roman" panose="02020603050405020304" pitchFamily="18" charset="0"/>
              </a:rPr>
              <a:t>GrimAge used as the primary proxy for biological age</a:t>
            </a:r>
          </a:p>
        </p:txBody>
      </p:sp>
      <p:pic>
        <p:nvPicPr>
          <p:cNvPr id="3" name="Picture 2">
            <a:extLst>
              <a:ext uri="{FF2B5EF4-FFF2-40B4-BE49-F238E27FC236}">
                <a16:creationId xmlns:a16="http://schemas.microsoft.com/office/drawing/2014/main" id="{DCEAB0D5-75D3-1662-8895-F08D37EBB2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26" b="94381" l="2344" r="92188">
                        <a14:foregroundMark x1="13932" y1="27752" x2="31901" y2="16858"/>
                        <a14:foregroundMark x1="31901" y1="16858" x2="54557" y2="10436"/>
                        <a14:foregroundMark x1="54557" y1="10436" x2="76172" y2="18463"/>
                        <a14:foregroundMark x1="76172" y1="18463" x2="83073" y2="30390"/>
                        <a14:foregroundMark x1="28516" y1="11353" x2="13802" y2="25115"/>
                        <a14:foregroundMark x1="13802" y1="25115" x2="9896" y2="34404"/>
                        <a14:foregroundMark x1="29557" y1="10436" x2="50000" y2="3784"/>
                        <a14:foregroundMark x1="50000" y1="3784" x2="72005" y2="6766"/>
                        <a14:foregroundMark x1="72005" y1="6766" x2="86589" y2="17546"/>
                        <a14:foregroundMark x1="85547" y1="18807" x2="89063" y2="37844"/>
                        <a14:foregroundMark x1="89063" y1="37844" x2="84505" y2="56766"/>
                        <a14:foregroundMark x1="84505" y1="56766" x2="77995" y2="67317"/>
                        <a14:foregroundMark x1="86589" y1="23739" x2="92188" y2="45986"/>
                        <a14:foregroundMark x1="80078" y1="69954" x2="80339" y2="89106"/>
                        <a14:foregroundMark x1="80339" y1="89106" x2="84115" y2="94381"/>
                        <a14:foregroundMark x1="7422" y1="50459" x2="7422" y2="59289"/>
                        <a14:foregroundMark x1="51302" y1="3326" x2="51302" y2="3326"/>
                        <a14:foregroundMark x1="2344" y1="54472" x2="6380" y2="59289"/>
                      </a14:backgroundRemoval>
                    </a14:imgEffect>
                  </a14:imgLayer>
                </a14:imgProps>
              </a:ext>
            </a:extLst>
          </a:blip>
          <a:stretch>
            <a:fillRect/>
          </a:stretch>
        </p:blipFill>
        <p:spPr>
          <a:xfrm>
            <a:off x="8007350" y="2165350"/>
            <a:ext cx="2237064" cy="2540000"/>
          </a:xfrm>
          <a:prstGeom prst="rect">
            <a:avLst/>
          </a:prstGeom>
        </p:spPr>
      </p:pic>
    </p:spTree>
    <p:extLst>
      <p:ext uri="{BB962C8B-B14F-4D97-AF65-F5344CB8AC3E}">
        <p14:creationId xmlns:p14="http://schemas.microsoft.com/office/powerpoint/2010/main" val="128731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83A4D43A-7AAF-B6BC-B441-5F796A5E1CE9}"/>
              </a:ext>
            </a:extLst>
          </p:cNvPr>
          <p:cNvSpPr txBox="1"/>
          <p:nvPr/>
        </p:nvSpPr>
        <p:spPr>
          <a:xfrm>
            <a:off x="2717800" y="209550"/>
            <a:ext cx="53657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Literature Review Highlights</a:t>
            </a:r>
            <a:endParaRPr lang="en-US" sz="3200" b="0" i="0" u="none" strike="noStrike" dirty="0">
              <a:solidFill>
                <a:srgbClr val="000000"/>
              </a:solidFill>
              <a:effectLst/>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4CAE3E85-543C-5FDA-8BD3-0CCA09854170}"/>
              </a:ext>
            </a:extLst>
          </p:cNvPr>
          <p:cNvSpPr txBox="1"/>
          <p:nvPr/>
        </p:nvSpPr>
        <p:spPr>
          <a:xfrm>
            <a:off x="3206750" y="1006249"/>
            <a:ext cx="6096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Biological age offers a more accurate measure than chronological age by reflecting cellular and molecular aging.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Telomere length and DNA methylation clocks are validated biomarkers; combining them improves prediction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Models using routine health data and machine learning (e.g., Bagged Trees) outperform traditional 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u="none" strike="noStrike" dirty="0">
                <a:solidFill>
                  <a:srgbClr val="000000"/>
                </a:solidFill>
                <a:effectLst/>
                <a:latin typeface="-webkit-standard"/>
              </a:rPr>
              <a:t>Combining inflammation, metabolic, and immune function data improves biological age estimates.</a:t>
            </a:r>
          </a:p>
          <a:p>
            <a:pPr marL="285750" indent="-285750">
              <a:buFont typeface="Arial" panose="020B0604020202020204" pitchFamily="34" charset="0"/>
              <a:buChar char="•"/>
            </a:pPr>
            <a:endParaRPr lang="en-US" b="0" i="0" u="none" strike="noStrike" dirty="0">
              <a:solidFill>
                <a:srgbClr val="000000"/>
              </a:solidFill>
              <a:effectLst/>
              <a:latin typeface="-webkit-standard"/>
            </a:endParaRPr>
          </a:p>
          <a:p>
            <a:pPr marL="285750" indent="-285750">
              <a:buFont typeface="Arial" panose="020B0604020202020204" pitchFamily="34" charset="0"/>
              <a:buChar char="•"/>
            </a:pPr>
            <a:r>
              <a:rPr lang="en-US" dirty="0"/>
              <a:t>Studies emphasize early detection and personalized healthcare by leveraging diverse data and analytical models.</a:t>
            </a:r>
          </a:p>
          <a:p>
            <a:endParaRPr lang="en-US" dirty="0"/>
          </a:p>
        </p:txBody>
      </p:sp>
      <p:pic>
        <p:nvPicPr>
          <p:cNvPr id="11" name="Picture 10">
            <a:extLst>
              <a:ext uri="{FF2B5EF4-FFF2-40B4-BE49-F238E27FC236}">
                <a16:creationId xmlns:a16="http://schemas.microsoft.com/office/drawing/2014/main" id="{559D55B2-BCAA-0712-4829-DEBC41A1BB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67" b="98604" l="2193" r="95468">
                        <a14:foregroundMark x1="19591" y1="5846" x2="52924" y2="7243"/>
                        <a14:foregroundMark x1="35380" y1="2967" x2="35088" y2="7068"/>
                        <a14:foregroundMark x1="7310" y1="13351" x2="10234" y2="14136"/>
                        <a14:foregroundMark x1="4386" y1="21902" x2="4386" y2="21902"/>
                        <a14:foregroundMark x1="2193" y1="47731" x2="2193" y2="47731"/>
                        <a14:foregroundMark x1="90351" y1="45375" x2="90351" y2="45375"/>
                        <a14:foregroundMark x1="90058" y1="37522" x2="90058" y2="37522"/>
                        <a14:foregroundMark x1="90643" y1="37696" x2="90643" y2="37696"/>
                        <a14:foregroundMark x1="39327" y1="41361" x2="39327" y2="41361"/>
                        <a14:foregroundMark x1="37427" y1="39442" x2="40351" y2="42321"/>
                        <a14:foregroundMark x1="44737" y1="42147" x2="37427" y2="38831"/>
                        <a14:foregroundMark x1="41520" y1="35166" x2="53801" y2="46248"/>
                        <a14:foregroundMark x1="53801" y1="46248" x2="60673" y2="49040"/>
                        <a14:foregroundMark x1="35088" y1="44066" x2="46491" y2="39529"/>
                        <a14:foregroundMark x1="46491" y1="39529" x2="34211" y2="47557"/>
                        <a14:foregroundMark x1="34211" y1="47557" x2="52047" y2="43543"/>
                        <a14:foregroundMark x1="52047" y1="43543" x2="50439" y2="51920"/>
                        <a14:foregroundMark x1="50439" y1="51920" x2="58333" y2="50785"/>
                        <a14:foregroundMark x1="63158" y1="79756" x2="84503" y2="90489"/>
                        <a14:foregroundMark x1="84503" y1="90489" x2="71930" y2="86911"/>
                        <a14:foregroundMark x1="71930" y1="86911" x2="88012" y2="84904"/>
                        <a14:foregroundMark x1="88012" y1="84904" x2="89327" y2="85079"/>
                        <a14:foregroundMark x1="69006" y1="94590" x2="83772" y2="94764"/>
                        <a14:foregroundMark x1="83772" y1="94764" x2="89035" y2="93019"/>
                        <a14:foregroundMark x1="70322" y1="91710" x2="69298" y2="82984"/>
                        <a14:foregroundMark x1="69298" y1="82984" x2="81579" y2="79058"/>
                        <a14:foregroundMark x1="81579" y1="79058" x2="84795" y2="81065"/>
                        <a14:foregroundMark x1="82602" y1="98604" x2="90351" y2="91623"/>
                        <a14:foregroundMark x1="90351" y1="91623" x2="83187" y2="84555"/>
                        <a14:foregroundMark x1="83187" y1="84555" x2="85526" y2="80279"/>
                        <a14:foregroundMark x1="93860" y1="83944" x2="92982" y2="88743"/>
                        <a14:foregroundMark x1="95468" y1="89965" x2="90351" y2="88569"/>
                        <a14:foregroundMark x1="74561" y1="96510" x2="74561" y2="96510"/>
                        <a14:foregroundMark x1="62281" y1="83159" x2="66520" y2="83944"/>
                      </a14:backgroundRemoval>
                    </a14:imgEffect>
                  </a14:imgLayer>
                </a14:imgProps>
              </a:ext>
            </a:extLst>
          </a:blip>
          <a:stretch>
            <a:fillRect/>
          </a:stretch>
        </p:blipFill>
        <p:spPr>
          <a:xfrm>
            <a:off x="311150" y="601133"/>
            <a:ext cx="2776845" cy="46524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D9EC2B-4B88-9F59-1EBD-4B7392AF1555}"/>
              </a:ext>
            </a:extLst>
          </p:cNvPr>
          <p:cNvSpPr txBox="1"/>
          <p:nvPr/>
        </p:nvSpPr>
        <p:spPr>
          <a:xfrm>
            <a:off x="3717925" y="184150"/>
            <a:ext cx="29908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Research Design</a:t>
            </a:r>
            <a:endParaRPr lang="en-US" sz="3200" b="0" i="0" u="none" strike="noStrike" dirty="0">
              <a:solidFill>
                <a:srgbClr val="000000"/>
              </a:solidFill>
              <a:effectLst/>
              <a:latin typeface="+mj-lt"/>
              <a:cs typeface="Times New Roman" panose="02020603050405020304" pitchFamily="18" charset="0"/>
            </a:endParaRPr>
          </a:p>
        </p:txBody>
      </p:sp>
      <p:sp>
        <p:nvSpPr>
          <p:cNvPr id="10" name="TextBox 7">
            <a:extLst>
              <a:ext uri="{FF2B5EF4-FFF2-40B4-BE49-F238E27FC236}">
                <a16:creationId xmlns:a16="http://schemas.microsoft.com/office/drawing/2014/main" id="{D42F924E-C778-9667-EFF7-DFE06E6C5DA9}"/>
              </a:ext>
            </a:extLst>
          </p:cNvPr>
          <p:cNvSpPr txBox="1"/>
          <p:nvPr/>
        </p:nvSpPr>
        <p:spPr>
          <a:xfrm>
            <a:off x="4273550" y="619478"/>
            <a:ext cx="1447800" cy="304800"/>
          </a:xfrm>
          <a:prstGeom prst="rect">
            <a:avLst/>
          </a:prstGeom>
          <a:solidFill>
            <a:srgbClr val="000000">
              <a:alpha val="0"/>
            </a:srgbClr>
          </a:solidFill>
        </p:spPr>
        <p:txBody>
          <a:bodyPr lIns="0" tIns="0" rIns="0" bIns="0" rtlCol="0" anchor="ctr"/>
          <a:lstStyle/>
          <a:p>
            <a:pPr algn="l"/>
            <a:r>
              <a:rPr lang="en-US" sz="2000" b="1" i="0" u="none" strike="noStrike" dirty="0">
                <a:solidFill>
                  <a:srgbClr val="000000"/>
                </a:solidFill>
                <a:effectLst/>
                <a:cs typeface="Times New Roman" panose="02020603050405020304" pitchFamily="18" charset="0"/>
              </a:rPr>
              <a:t>Methodology</a:t>
            </a:r>
            <a:endParaRPr lang="en-US" sz="2000" b="0" i="0" u="none" strike="noStrike" dirty="0">
              <a:solidFill>
                <a:srgbClr val="000000"/>
              </a:solidFill>
              <a:effectLst/>
              <a:cs typeface="Times New Roman" panose="02020603050405020304" pitchFamily="18" charset="0"/>
            </a:endParaRPr>
          </a:p>
        </p:txBody>
      </p:sp>
      <p:sp>
        <p:nvSpPr>
          <p:cNvPr id="13" name="TextBox 12">
            <a:extLst>
              <a:ext uri="{FF2B5EF4-FFF2-40B4-BE49-F238E27FC236}">
                <a16:creationId xmlns:a16="http://schemas.microsoft.com/office/drawing/2014/main" id="{DAF1302D-6034-6C20-8BEA-C9AD0E6C136F}"/>
              </a:ext>
            </a:extLst>
          </p:cNvPr>
          <p:cNvSpPr txBox="1"/>
          <p:nvPr/>
        </p:nvSpPr>
        <p:spPr>
          <a:xfrm>
            <a:off x="1784350" y="1054806"/>
            <a:ext cx="6858000" cy="4247317"/>
          </a:xfrm>
          <a:prstGeom prst="rect">
            <a:avLst/>
          </a:prstGeom>
          <a:noFill/>
        </p:spPr>
        <p:txBody>
          <a:bodyPr wrap="square">
            <a:spAutoFit/>
          </a:bodyPr>
          <a:lstStyle/>
          <a:p>
            <a:pPr marL="285750" indent="-285750">
              <a:buFont typeface="Arial" panose="020B0604020202020204" pitchFamily="34" charset="0"/>
              <a:buChar char="•"/>
            </a:pPr>
            <a:r>
              <a:rPr lang="en-US" dirty="0"/>
              <a:t>Quantitative research using NHANES 2001–2002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Dataset variables: Telomere length, DNA Methylation, age, CRP, glucose, insulin, cholesterol, BMI, weight, vitamin D, physical activity, general health, and demographics.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Biological age estimated using a DNA methylation clock (GrimAge).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Analytical approach: Multiple linear regression for interpretability and baseline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models (Random Forest, Bagged Trees, SVM) tested for improved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performance assessed using R², RMSE, and MAE.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7">
            <a:extLst>
              <a:ext uri="{FF2B5EF4-FFF2-40B4-BE49-F238E27FC236}">
                <a16:creationId xmlns:a16="http://schemas.microsoft.com/office/drawing/2014/main" id="{C1FF0A43-6C90-A2FF-0FDD-0D929C00D566}"/>
              </a:ext>
            </a:extLst>
          </p:cNvPr>
          <p:cNvSpPr txBox="1"/>
          <p:nvPr/>
        </p:nvSpPr>
        <p:spPr>
          <a:xfrm>
            <a:off x="996950" y="3765550"/>
            <a:ext cx="1730588" cy="6177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1" i="0" u="none" strike="noStrike" dirty="0">
                <a:effectLst/>
                <a:latin typeface="+mj-lt"/>
                <a:ea typeface="+mj-ea"/>
                <a:cs typeface="+mj-cs"/>
              </a:rPr>
              <a:t>Methods</a:t>
            </a:r>
            <a:endParaRPr lang="en-US" sz="3100" b="0" i="0" u="none" strike="noStrike" dirty="0">
              <a:effectLst/>
              <a:latin typeface="+mj-lt"/>
              <a:ea typeface="+mj-ea"/>
              <a:cs typeface="+mj-cs"/>
            </a:endParaRPr>
          </a:p>
        </p:txBody>
      </p:sp>
      <p:pic>
        <p:nvPicPr>
          <p:cNvPr id="13" name="Picture 12">
            <a:extLst>
              <a:ext uri="{FF2B5EF4-FFF2-40B4-BE49-F238E27FC236}">
                <a16:creationId xmlns:a16="http://schemas.microsoft.com/office/drawing/2014/main" id="{BC0AE8A4-6C48-AFA4-7F60-7D1A36129A94}"/>
              </a:ext>
            </a:extLst>
          </p:cNvPr>
          <p:cNvPicPr>
            <a:picLocks noChangeAspect="1"/>
          </p:cNvPicPr>
          <p:nvPr/>
        </p:nvPicPr>
        <p:blipFill>
          <a:blip r:embed="rId3"/>
          <a:srcRect t="716" r="1" b="1"/>
          <a:stretch/>
        </p:blipFill>
        <p:spPr>
          <a:xfrm>
            <a:off x="20" y="10"/>
            <a:ext cx="10375880" cy="31677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TextBox 10">
            <a:extLst>
              <a:ext uri="{FF2B5EF4-FFF2-40B4-BE49-F238E27FC236}">
                <a16:creationId xmlns:a16="http://schemas.microsoft.com/office/drawing/2014/main" id="{ACB26F8E-4666-E5C2-99EA-E5E4A0C7870E}"/>
              </a:ext>
            </a:extLst>
          </p:cNvPr>
          <p:cNvSpPr txBox="1"/>
          <p:nvPr/>
        </p:nvSpPr>
        <p:spPr>
          <a:xfrm>
            <a:off x="3008551" y="3336355"/>
            <a:ext cx="6370399" cy="2093868"/>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00" dirty="0"/>
              <a:t>Missing values handled using mean imputation.</a:t>
            </a:r>
          </a:p>
          <a:p>
            <a:pPr marL="285750" indent="-228600">
              <a:lnSpc>
                <a:spcPct val="90000"/>
              </a:lnSpc>
              <a:spcAft>
                <a:spcPts val="600"/>
              </a:spcAft>
              <a:buFont typeface="Arial" panose="020B0604020202020204" pitchFamily="34" charset="0"/>
              <a:buChar char="•"/>
            </a:pPr>
            <a:r>
              <a:rPr lang="en-US" sz="1500" dirty="0"/>
              <a:t>Normalization applied to continuous variables.</a:t>
            </a:r>
          </a:p>
          <a:p>
            <a:pPr marL="285750" indent="-228600">
              <a:lnSpc>
                <a:spcPct val="90000"/>
              </a:lnSpc>
              <a:spcAft>
                <a:spcPts val="600"/>
              </a:spcAft>
              <a:buFont typeface="Arial" panose="020B0604020202020204" pitchFamily="34" charset="0"/>
              <a:buChar char="•"/>
            </a:pPr>
            <a:r>
              <a:rPr lang="en-US" sz="1500" dirty="0"/>
              <a:t>Categorical variables (e.g., gender, general health) dummy coded.</a:t>
            </a:r>
          </a:p>
          <a:p>
            <a:pPr marL="285750" indent="-228600">
              <a:lnSpc>
                <a:spcPct val="90000"/>
              </a:lnSpc>
              <a:spcAft>
                <a:spcPts val="600"/>
              </a:spcAft>
              <a:buFont typeface="Arial" panose="020B0604020202020204" pitchFamily="34" charset="0"/>
              <a:buChar char="•"/>
            </a:pPr>
            <a:r>
              <a:rPr lang="en-US" sz="1500" dirty="0"/>
              <a:t>Feature selection used correlation and VIF to reduce multicollinearity.</a:t>
            </a:r>
          </a:p>
          <a:p>
            <a:pPr marL="285750" indent="-228600">
              <a:lnSpc>
                <a:spcPct val="90000"/>
              </a:lnSpc>
              <a:spcAft>
                <a:spcPts val="600"/>
              </a:spcAft>
              <a:buFont typeface="Arial" panose="020B0604020202020204" pitchFamily="34" charset="0"/>
              <a:buChar char="•"/>
            </a:pPr>
            <a:r>
              <a:rPr lang="en-US" sz="1500" dirty="0"/>
              <a:t>Data not split into training/testing sets—focus on explanatory modeling.</a:t>
            </a:r>
          </a:p>
          <a:p>
            <a:pPr marL="285750" indent="-228600">
              <a:lnSpc>
                <a:spcPct val="90000"/>
              </a:lnSpc>
              <a:spcAft>
                <a:spcPts val="600"/>
              </a:spcAft>
              <a:buFont typeface="Arial" panose="020B0604020202020204" pitchFamily="34" charset="0"/>
              <a:buChar char="•"/>
            </a:pPr>
            <a:r>
              <a:rPr lang="en-US" sz="1500" dirty="0"/>
              <a:t>Analysis conducted in Python using Statsmodels for regression.</a:t>
            </a:r>
          </a:p>
          <a:p>
            <a:pPr marL="285750" indent="-228600">
              <a:lnSpc>
                <a:spcPct val="90000"/>
              </a:lnSpc>
              <a:spcAft>
                <a:spcPts val="600"/>
              </a:spcAft>
              <a:buFont typeface="Arial" panose="020B0604020202020204" pitchFamily="34" charset="0"/>
              <a:buChar char="•"/>
            </a:pPr>
            <a:r>
              <a:rPr lang="en-US" sz="1500" dirty="0"/>
              <a:t>Machine learning models (Random Forest, Bagged Trees, SVM) also applied.</a:t>
            </a:r>
          </a:p>
          <a:p>
            <a:pPr marL="285750" indent="-228600">
              <a:lnSpc>
                <a:spcPct val="90000"/>
              </a:lnSpc>
              <a:spcAft>
                <a:spcPts val="600"/>
              </a:spcAft>
              <a:buFont typeface="Arial" panose="020B0604020202020204" pitchFamily="34" charset="0"/>
              <a:buChar char="•"/>
            </a:pPr>
            <a:r>
              <a:rPr lang="en-US" sz="1500" dirty="0"/>
              <a:t>Evaluation metrics: R², RMSE, MAE, feature importance.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7">
            <a:extLst>
              <a:ext uri="{FF2B5EF4-FFF2-40B4-BE49-F238E27FC236}">
                <a16:creationId xmlns:a16="http://schemas.microsoft.com/office/drawing/2014/main" id="{3492390E-8BD6-4CDD-62D6-899002754301}"/>
              </a:ext>
            </a:extLst>
          </p:cNvPr>
          <p:cNvSpPr txBox="1"/>
          <p:nvPr/>
        </p:nvSpPr>
        <p:spPr>
          <a:xfrm>
            <a:off x="1911350" y="203200"/>
            <a:ext cx="6877050" cy="304800"/>
          </a:xfrm>
          <a:prstGeom prst="rect">
            <a:avLst/>
          </a:prstGeom>
          <a:solidFill>
            <a:srgbClr val="000000">
              <a:alpha val="0"/>
            </a:srgbClr>
          </a:solidFill>
        </p:spPr>
        <p:txBody>
          <a:bodyPr lIns="0" tIns="0" rIns="0" bIns="0" rtlCol="0" anchor="ctr"/>
          <a:lstStyle/>
          <a:p>
            <a:pPr algn="l"/>
            <a:r>
              <a:rPr lang="en-US" sz="3200" b="1" i="0" u="none" strike="noStrike" dirty="0">
                <a:solidFill>
                  <a:srgbClr val="000000"/>
                </a:solidFill>
                <a:effectLst/>
                <a:latin typeface="+mj-lt"/>
                <a:cs typeface="Times New Roman" panose="02020603050405020304" pitchFamily="18" charset="0"/>
              </a:rPr>
              <a:t>Limitations and Ethical Considerations</a:t>
            </a:r>
            <a:endParaRPr lang="en-US" sz="3200" b="0" i="0" u="none" strike="noStrike" dirty="0">
              <a:solidFill>
                <a:srgbClr val="000000"/>
              </a:solidFill>
              <a:effectLst/>
              <a:latin typeface="+mj-lt"/>
              <a:cs typeface="Times New Roman" panose="02020603050405020304" pitchFamily="18" charset="0"/>
            </a:endParaRPr>
          </a:p>
        </p:txBody>
      </p:sp>
      <p:pic>
        <p:nvPicPr>
          <p:cNvPr id="15" name="Picture 14">
            <a:extLst>
              <a:ext uri="{FF2B5EF4-FFF2-40B4-BE49-F238E27FC236}">
                <a16:creationId xmlns:a16="http://schemas.microsoft.com/office/drawing/2014/main" id="{0C374B8F-3125-7F92-8EE7-E7A251D3F27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76" b="94483" l="6098" r="95427">
                        <a14:foregroundMark x1="15244" y1="81034" x2="49390" y2="14138"/>
                        <a14:foregroundMark x1="49390" y1="14138" x2="85366" y2="79310"/>
                        <a14:foregroundMark x1="85366" y1="79310" x2="50915" y2="91034"/>
                        <a14:foregroundMark x1="50915" y1="91034" x2="7317" y2="88276"/>
                        <a14:foregroundMark x1="49390" y1="36207" x2="46341" y2="74483"/>
                        <a14:foregroundMark x1="46341" y1="74483" x2="51220" y2="34828"/>
                        <a14:foregroundMark x1="51220" y1="34828" x2="49390" y2="33448"/>
                        <a14:foregroundMark x1="52744" y1="32414" x2="50305" y2="69310"/>
                        <a14:foregroundMark x1="50305" y1="26207" x2="39939" y2="53103"/>
                        <a14:foregroundMark x1="37500" y1="77586" x2="61280" y2="76552"/>
                        <a14:foregroundMark x1="47866" y1="83793" x2="47866" y2="83793"/>
                        <a14:foregroundMark x1="51220" y1="84483" x2="47256" y2="78276"/>
                        <a14:foregroundMark x1="47256" y1="30690" x2="43902" y2="70000"/>
                        <a14:foregroundMark x1="43902" y1="70000" x2="51829" y2="30690"/>
                        <a14:foregroundMark x1="51829" y1="30690" x2="43902" y2="67931"/>
                        <a14:foregroundMark x1="43902" y1="67931" x2="44817" y2="73793"/>
                        <a14:foregroundMark x1="13110" y1="91034" x2="49695" y2="92759"/>
                        <a14:foregroundMark x1="49695" y1="92759" x2="83537" y2="91034"/>
                        <a14:foregroundMark x1="83537" y1="91034" x2="92378" y2="91034"/>
                        <a14:foregroundMark x1="54268" y1="10000" x2="47256" y2="8276"/>
                        <a14:foregroundMark x1="75000" y1="94483" x2="89939" y2="77586"/>
                        <a14:foregroundMark x1="93902" y1="91034" x2="95427" y2="90000"/>
                        <a14:backgroundMark x1="20122" y1="18276" x2="20122" y2="18276"/>
                        <a14:backgroundMark x1="27134" y1="26207" x2="13110" y2="45862"/>
                        <a14:backgroundMark x1="32927" y1="18276" x2="9756" y2="46897"/>
                        <a14:backgroundMark x1="9756" y1="46897" x2="8232" y2="45172"/>
                      </a14:backgroundRemoval>
                    </a14:imgEffect>
                  </a14:imgLayer>
                </a14:imgProps>
              </a:ext>
            </a:extLst>
          </a:blip>
          <a:stretch>
            <a:fillRect/>
          </a:stretch>
        </p:blipFill>
        <p:spPr>
          <a:xfrm>
            <a:off x="1847850" y="745593"/>
            <a:ext cx="1422400" cy="1257610"/>
          </a:xfrm>
          <a:prstGeom prst="rect">
            <a:avLst/>
          </a:prstGeom>
        </p:spPr>
      </p:pic>
      <p:pic>
        <p:nvPicPr>
          <p:cNvPr id="16" name="Picture 15">
            <a:extLst>
              <a:ext uri="{FF2B5EF4-FFF2-40B4-BE49-F238E27FC236}">
                <a16:creationId xmlns:a16="http://schemas.microsoft.com/office/drawing/2014/main" id="{BA659304-95CB-2766-FCD5-898566E373D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24" b="93015" l="7778" r="90000">
                        <a14:foregroundMark x1="7778" y1="22794" x2="48889" y2="11397"/>
                        <a14:foregroundMark x1="48889" y1="11397" x2="85185" y2="33456"/>
                        <a14:foregroundMark x1="85185" y1="33456" x2="71852" y2="74265"/>
                        <a14:foregroundMark x1="71852" y1="74265" x2="28519" y2="78309"/>
                        <a14:foregroundMark x1="28519" y1="78309" x2="10000" y2="39338"/>
                        <a14:foregroundMark x1="10000" y1="39338" x2="26667" y2="70221"/>
                        <a14:foregroundMark x1="48519" y1="32721" x2="17778" y2="61397"/>
                        <a14:foregroundMark x1="17778" y1="61397" x2="55556" y2="37132"/>
                        <a14:foregroundMark x1="55556" y1="37132" x2="57407" y2="71324"/>
                        <a14:foregroundMark x1="36667" y1="39706" x2="58519" y2="49632"/>
                        <a14:foregroundMark x1="58519" y1="44485" x2="57407" y2="65441"/>
                        <a14:foregroundMark x1="61481" y1="71324" x2="62593" y2="47426"/>
                        <a14:foregroundMark x1="49630" y1="76103" x2="56296" y2="71324"/>
                        <a14:foregroundMark x1="33704" y1="59191" x2="41481" y2="71324"/>
                        <a14:foregroundMark x1="35556" y1="35662" x2="40741" y2="31618"/>
                        <a14:foregroundMark x1="37407" y1="28676" x2="46667" y2="27941"/>
                        <a14:foregroundMark x1="42593" y1="25735" x2="55556" y2="27941"/>
                        <a14:foregroundMark x1="55556" y1="28676" x2="56296" y2="39706"/>
                        <a14:foregroundMark x1="42593" y1="90809" x2="53333" y2="87868"/>
                        <a14:foregroundMark x1="51481" y1="29779" x2="52593" y2="39706"/>
                        <a14:foregroundMark x1="56296" y1="33824" x2="56296" y2="33824"/>
                        <a14:foregroundMark x1="55556" y1="29779" x2="54444" y2="39706"/>
                        <a14:foregroundMark x1="57407" y1="41544" x2="60370" y2="42647"/>
                        <a14:foregroundMark x1="58519" y1="36765" x2="55556" y2="28676"/>
                        <a14:foregroundMark x1="38519" y1="11029" x2="57407" y2="9191"/>
                        <a14:foregroundMark x1="40741" y1="93015" x2="48519" y2="93015"/>
                      </a14:backgroundRemoval>
                    </a14:imgEffect>
                  </a14:imgLayer>
                </a14:imgProps>
              </a:ext>
            </a:extLst>
          </a:blip>
          <a:stretch>
            <a:fillRect/>
          </a:stretch>
        </p:blipFill>
        <p:spPr>
          <a:xfrm>
            <a:off x="6788150" y="745593"/>
            <a:ext cx="1206499" cy="1215436"/>
          </a:xfrm>
          <a:prstGeom prst="rect">
            <a:avLst/>
          </a:prstGeom>
        </p:spPr>
      </p:pic>
      <p:graphicFrame>
        <p:nvGraphicFramePr>
          <p:cNvPr id="21" name="TextBox 18">
            <a:extLst>
              <a:ext uri="{FF2B5EF4-FFF2-40B4-BE49-F238E27FC236}">
                <a16:creationId xmlns:a16="http://schemas.microsoft.com/office/drawing/2014/main" id="{D2B5C4E5-5803-D1CC-8CBC-F674CD00C522}"/>
              </a:ext>
            </a:extLst>
          </p:cNvPr>
          <p:cNvGraphicFramePr/>
          <p:nvPr>
            <p:extLst>
              <p:ext uri="{D42A27DB-BD31-4B8C-83A1-F6EECF244321}">
                <p14:modId xmlns:p14="http://schemas.microsoft.com/office/powerpoint/2010/main" val="3223153011"/>
              </p:ext>
            </p:extLst>
          </p:nvPr>
        </p:nvGraphicFramePr>
        <p:xfrm>
          <a:off x="5349875" y="2074029"/>
          <a:ext cx="4191000" cy="3139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TextBox 18">
            <a:extLst>
              <a:ext uri="{FF2B5EF4-FFF2-40B4-BE49-F238E27FC236}">
                <a16:creationId xmlns:a16="http://schemas.microsoft.com/office/drawing/2014/main" id="{266F4BBB-4F09-2856-E638-0A489A38F0D6}"/>
              </a:ext>
            </a:extLst>
          </p:cNvPr>
          <p:cNvGraphicFramePr/>
          <p:nvPr>
            <p:extLst>
              <p:ext uri="{D42A27DB-BD31-4B8C-83A1-F6EECF244321}">
                <p14:modId xmlns:p14="http://schemas.microsoft.com/office/powerpoint/2010/main" val="4026203060"/>
              </p:ext>
            </p:extLst>
          </p:nvPr>
        </p:nvGraphicFramePr>
        <p:xfrm>
          <a:off x="463550" y="2073938"/>
          <a:ext cx="4191000" cy="31393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{6DE6B7EF-42F3-094A-BA9B-66605594265F}tf10001122</Template>
  <TotalTime>9173</TotalTime>
  <Words>4925</Words>
  <Application>Microsoft Macintosh PowerPoint</Application>
  <PresentationFormat>Custom</PresentationFormat>
  <Paragraphs>306</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-webkit-standard</vt:lpstr>
      <vt:lpstr>Arial</vt:lpstr>
      <vt:lpstr>Calibri</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Ricardes, Sherri</cp:lastModifiedBy>
  <cp:revision>18</cp:revision>
  <dcterms:created xsi:type="dcterms:W3CDTF">2006-08-16T00:00:00Z</dcterms:created>
  <dcterms:modified xsi:type="dcterms:W3CDTF">2025-05-12T04:47:54Z</dcterms:modified>
</cp:coreProperties>
</file>